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sldIdLst>
    <p:sldId id="413" r:id="rId2"/>
    <p:sldId id="4684" r:id="rId3"/>
    <p:sldId id="256" r:id="rId4"/>
    <p:sldId id="257" r:id="rId5"/>
    <p:sldId id="258" r:id="rId6"/>
    <p:sldId id="259" r:id="rId7"/>
    <p:sldId id="260" r:id="rId8"/>
    <p:sldId id="261" r:id="rId9"/>
    <p:sldId id="262" r:id="rId10"/>
    <p:sldId id="263" r:id="rId11"/>
    <p:sldId id="264" r:id="rId12"/>
    <p:sldId id="265" r:id="rId13"/>
    <p:sldId id="412" r:id="rId14"/>
    <p:sldId id="429" r:id="rId15"/>
    <p:sldId id="266" r:id="rId16"/>
    <p:sldId id="267" r:id="rId17"/>
    <p:sldId id="4668" r:id="rId18"/>
    <p:sldId id="268" r:id="rId19"/>
    <p:sldId id="4670" r:id="rId20"/>
    <p:sldId id="269" r:id="rId21"/>
    <p:sldId id="270" r:id="rId22"/>
    <p:sldId id="4672" r:id="rId23"/>
    <p:sldId id="4673" r:id="rId24"/>
    <p:sldId id="4683" r:id="rId25"/>
    <p:sldId id="4677" r:id="rId26"/>
    <p:sldId id="4679" r:id="rId27"/>
    <p:sldId id="271" r:id="rId28"/>
    <p:sldId id="272" r:id="rId29"/>
    <p:sldId id="273" r:id="rId30"/>
    <p:sldId id="274" r:id="rId31"/>
    <p:sldId id="275" r:id="rId32"/>
    <p:sldId id="417" r:id="rId33"/>
  </p:sldIdLst>
  <p:sldSz cx="14630400" cy="8229600"/>
  <p:notesSz cx="8229600" cy="14630400"/>
  <p:embeddedFontLst>
    <p:embeddedFont>
      <p:font typeface="Noto Serif" panose="02020600060500020200" pitchFamily="18" charset="0"/>
      <p:regular r:id="rId35"/>
      <p:bold r:id="rId36"/>
      <p:italic r:id="rId37"/>
      <p:boldItalic r:id="rId38"/>
    </p:embeddedFont>
    <p:embeddedFont>
      <p:font typeface="Roboto Slab" pitchFamily="2" charset="0"/>
      <p:regular r:id="rId39"/>
      <p:bold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F00"/>
    <a:srgbClr val="CC4900"/>
    <a:srgbClr val="FB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3" d="100"/>
          <a:sy n="53"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86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F7F00-277B-CA1D-90DA-7444DC48A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BBEA4-A377-4E7A-58E5-06FAC4DFE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68670-E9E1-FB27-5DA0-E2437E7FAE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E2C85E-33CC-3D2E-5595-51150B5A7538}"/>
              </a:ext>
            </a:extLst>
          </p:cNvPr>
          <p:cNvSpPr>
            <a:spLocks noGrp="1"/>
          </p:cNvSpPr>
          <p:nvPr>
            <p:ph type="sldNum" sz="quarter" idx="10"/>
          </p:nvPr>
        </p:nvSpPr>
        <p:spPr/>
        <p:txBody>
          <a:bodyPr/>
          <a:lstStyle/>
          <a:p>
            <a:fld id="{92F44384-D8E0-4BBE-A804-4A0BFD046CB4}" type="slidenum">
              <a:rPr lang="en-US" smtClean="0"/>
              <a:t>1</a:t>
            </a:fld>
            <a:endParaRPr lang="en-US"/>
          </a:p>
        </p:txBody>
      </p:sp>
    </p:spTree>
    <p:extLst>
      <p:ext uri="{BB962C8B-B14F-4D97-AF65-F5344CB8AC3E}">
        <p14:creationId xmlns:p14="http://schemas.microsoft.com/office/powerpoint/2010/main" val="319810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F44384-D8E0-4BBE-A804-4A0BFD046CB4}" type="slidenum">
              <a:rPr lang="en-US" smtClean="0"/>
              <a:t>13</a:t>
            </a:fld>
            <a:endParaRPr lang="en-US"/>
          </a:p>
        </p:txBody>
      </p:sp>
    </p:spTree>
    <p:extLst>
      <p:ext uri="{BB962C8B-B14F-4D97-AF65-F5344CB8AC3E}">
        <p14:creationId xmlns:p14="http://schemas.microsoft.com/office/powerpoint/2010/main" val="153153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DF6C-E4CC-6B7D-1BC9-879C17B26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95451-C765-8BAE-4C2A-BE6089048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A369F-009D-5ADF-B493-F8823B33E1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066EA4-1CE1-33F0-E442-DFDFC608FF4D}"/>
              </a:ext>
            </a:extLst>
          </p:cNvPr>
          <p:cNvSpPr>
            <a:spLocks noGrp="1"/>
          </p:cNvSpPr>
          <p:nvPr>
            <p:ph type="sldNum" sz="quarter" idx="10"/>
          </p:nvPr>
        </p:nvSpPr>
        <p:spPr/>
        <p:txBody>
          <a:bodyPr/>
          <a:lstStyle/>
          <a:p>
            <a:fld id="{92F44384-D8E0-4BBE-A804-4A0BFD046CB4}" type="slidenum">
              <a:rPr lang="en-US" smtClean="0"/>
              <a:pPr/>
              <a:t>22</a:t>
            </a:fld>
            <a:endParaRPr lang="en-US"/>
          </a:p>
        </p:txBody>
      </p:sp>
    </p:spTree>
    <p:extLst>
      <p:ext uri="{BB962C8B-B14F-4D97-AF65-F5344CB8AC3E}">
        <p14:creationId xmlns:p14="http://schemas.microsoft.com/office/powerpoint/2010/main" val="317989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E8B0-485A-1E7C-45B5-2AFDCAE70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3684D-0780-26A9-16F0-46819BB8E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DDFB2-5BCE-827E-D71E-FBB347423D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347CDE2-600A-4E32-9553-37A8E3C66440}"/>
              </a:ext>
            </a:extLst>
          </p:cNvPr>
          <p:cNvSpPr>
            <a:spLocks noGrp="1"/>
          </p:cNvSpPr>
          <p:nvPr>
            <p:ph type="sldNum" sz="quarter" idx="10"/>
          </p:nvPr>
        </p:nvSpPr>
        <p:spPr/>
        <p:txBody>
          <a:bodyPr/>
          <a:lstStyle/>
          <a:p>
            <a:fld id="{92F44384-D8E0-4BBE-A804-4A0BFD046CB4}" type="slidenum">
              <a:rPr lang="en-US" smtClean="0"/>
              <a:t>2</a:t>
            </a:fld>
            <a:endParaRPr lang="en-US"/>
          </a:p>
        </p:txBody>
      </p:sp>
    </p:spTree>
    <p:extLst>
      <p:ext uri="{BB962C8B-B14F-4D97-AF65-F5344CB8AC3E}">
        <p14:creationId xmlns:p14="http://schemas.microsoft.com/office/powerpoint/2010/main" val="198301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1C40-76BE-CB29-C10C-94D5310D2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B1852-D9B6-C4C8-5F24-0150896E7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83727-8F1D-9240-FFFE-65D421FA24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C1997D-992A-24B1-9DBE-2EF3E826E14B}"/>
              </a:ext>
            </a:extLst>
          </p:cNvPr>
          <p:cNvSpPr>
            <a:spLocks noGrp="1"/>
          </p:cNvSpPr>
          <p:nvPr>
            <p:ph type="sldNum" sz="quarter" idx="10"/>
          </p:nvPr>
        </p:nvSpPr>
        <p:spPr/>
        <p:txBody>
          <a:bodyPr/>
          <a:lstStyle/>
          <a:p>
            <a:fld id="{92F44384-D8E0-4BBE-A804-4A0BFD046CB4}" type="slidenum">
              <a:rPr lang="en-US" smtClean="0"/>
              <a:pPr/>
              <a:t>23</a:t>
            </a:fld>
            <a:endParaRPr lang="en-US"/>
          </a:p>
        </p:txBody>
      </p:sp>
    </p:spTree>
    <p:extLst>
      <p:ext uri="{BB962C8B-B14F-4D97-AF65-F5344CB8AC3E}">
        <p14:creationId xmlns:p14="http://schemas.microsoft.com/office/powerpoint/2010/main" val="191558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1C40-76BE-CB29-C10C-94D5310D2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B1852-D9B6-C4C8-5F24-0150896E7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83727-8F1D-9240-FFFE-65D421FA24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C1997D-992A-24B1-9DBE-2EF3E826E14B}"/>
              </a:ext>
            </a:extLst>
          </p:cNvPr>
          <p:cNvSpPr>
            <a:spLocks noGrp="1"/>
          </p:cNvSpPr>
          <p:nvPr>
            <p:ph type="sldNum" sz="quarter" idx="10"/>
          </p:nvPr>
        </p:nvSpPr>
        <p:spPr/>
        <p:txBody>
          <a:bodyPr/>
          <a:lstStyle/>
          <a:p>
            <a:fld id="{92F44384-D8E0-4BBE-A804-4A0BFD046CB4}" type="slidenum">
              <a:rPr lang="en-US" smtClean="0"/>
              <a:pPr/>
              <a:t>24</a:t>
            </a:fld>
            <a:endParaRPr lang="en-US"/>
          </a:p>
        </p:txBody>
      </p:sp>
    </p:spTree>
    <p:extLst>
      <p:ext uri="{BB962C8B-B14F-4D97-AF65-F5344CB8AC3E}">
        <p14:creationId xmlns:p14="http://schemas.microsoft.com/office/powerpoint/2010/main" val="731685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376D-3210-276E-7DF3-B02817B65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F60C81-D82F-AD8B-E662-24BA0FF6F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AD613-7D4C-21B3-262E-6AD3505A81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117AA-96A5-E0EB-F96B-B40EA0734842}"/>
              </a:ext>
            </a:extLst>
          </p:cNvPr>
          <p:cNvSpPr>
            <a:spLocks noGrp="1"/>
          </p:cNvSpPr>
          <p:nvPr>
            <p:ph type="sldNum" sz="quarter" idx="10"/>
          </p:nvPr>
        </p:nvSpPr>
        <p:spPr/>
        <p:txBody>
          <a:bodyPr/>
          <a:lstStyle/>
          <a:p>
            <a:fld id="{92F44384-D8E0-4BBE-A804-4A0BFD046CB4}" type="slidenum">
              <a:rPr lang="en-US" smtClean="0"/>
              <a:pPr/>
              <a:t>26</a:t>
            </a:fld>
            <a:endParaRPr lang="en-US"/>
          </a:p>
        </p:txBody>
      </p:sp>
    </p:spTree>
    <p:extLst>
      <p:ext uri="{BB962C8B-B14F-4D97-AF65-F5344CB8AC3E}">
        <p14:creationId xmlns:p14="http://schemas.microsoft.com/office/powerpoint/2010/main" val="376507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B1349-0A85-44A4-5A48-2D575083CFB4}"/>
              </a:ext>
            </a:extLst>
          </p:cNvPr>
          <p:cNvSpPr>
            <a:spLocks noGrp="1"/>
          </p:cNvSpPr>
          <p:nvPr>
            <p:ph type="dt" sz="half" idx="10"/>
          </p:nvPr>
        </p:nvSpPr>
        <p:spPr/>
        <p:txBody>
          <a:bodyPr/>
          <a:lstStyle/>
          <a:p>
            <a:fld id="{131A0E9F-651B-4F91-9006-93D78587BEF1}" type="datetimeFigureOut">
              <a:rPr lang="en-US" smtClean="0"/>
              <a:t>12/1/2025</a:t>
            </a:fld>
            <a:endParaRPr lang="en-US"/>
          </a:p>
        </p:txBody>
      </p:sp>
      <p:sp>
        <p:nvSpPr>
          <p:cNvPr id="3" name="Footer Placeholder 2">
            <a:extLst>
              <a:ext uri="{FF2B5EF4-FFF2-40B4-BE49-F238E27FC236}">
                <a16:creationId xmlns:a16="http://schemas.microsoft.com/office/drawing/2014/main" id="{024003A9-CA6A-F3B0-6280-A54AF66198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C5F8EF-41C0-E9AA-4E89-4AE4AEB317B2}"/>
              </a:ext>
            </a:extLst>
          </p:cNvPr>
          <p:cNvSpPr>
            <a:spLocks noGrp="1"/>
          </p:cNvSpPr>
          <p:nvPr>
            <p:ph type="sldNum" sz="quarter" idx="12"/>
          </p:nvPr>
        </p:nvSpPr>
        <p:spPr/>
        <p:txBody>
          <a:bodyPr/>
          <a:lstStyle/>
          <a:p>
            <a:fld id="{60359A40-3D32-462C-BFE2-55E84B45B91C}" type="slidenum">
              <a:rPr lang="en-US" smtClean="0"/>
              <a:t>‹#›</a:t>
            </a:fld>
            <a:endParaRPr lang="en-US"/>
          </a:p>
        </p:txBody>
      </p:sp>
    </p:spTree>
    <p:extLst>
      <p:ext uri="{BB962C8B-B14F-4D97-AF65-F5344CB8AC3E}">
        <p14:creationId xmlns:p14="http://schemas.microsoft.com/office/powerpoint/2010/main" val="75023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01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F0ED"/>
          </a:solidFill>
          <a:ln/>
        </p:spPr>
        <p:txBody>
          <a:bodyPr/>
          <a:lstStyle/>
          <a:p>
            <a:endParaRPr lang="en-US"/>
          </a:p>
        </p:txBody>
      </p:sp>
      <p:sp>
        <p:nvSpPr>
          <p:cNvPr id="3" name="Shape 1"/>
          <p:cNvSpPr/>
          <p:nvPr/>
        </p:nvSpPr>
        <p:spPr>
          <a:xfrm>
            <a:off x="0" y="0"/>
            <a:ext cx="14630400" cy="8229600"/>
          </a:xfrm>
          <a:prstGeom prst="rect">
            <a:avLst/>
          </a:prstGeom>
          <a:solidFill>
            <a:srgbClr val="FBFCFE"/>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CF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ttdlqg.dichvucong.gov.vn/"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A5ADE-3BA2-2AC5-E7CC-6DB225A653FA}"/>
            </a:ext>
          </a:extLst>
        </p:cNvPr>
        <p:cNvGrpSpPr/>
        <p:nvPr/>
      </p:nvGrpSpPr>
      <p:grpSpPr>
        <a:xfrm>
          <a:off x="0" y="0"/>
          <a:ext cx="0" cy="0"/>
          <a:chOff x="0" y="0"/>
          <a:chExt cx="0" cy="0"/>
        </a:xfrm>
      </p:grpSpPr>
      <p:pic>
        <p:nvPicPr>
          <p:cNvPr id="2" name="Picture 2" descr="Tô màu Bản đồ Việt Nam theo tỉnh - Trang Tô Màu Cho Bé">
            <a:extLst>
              <a:ext uri="{FF2B5EF4-FFF2-40B4-BE49-F238E27FC236}">
                <a16:creationId xmlns:a16="http://schemas.microsoft.com/office/drawing/2014/main" id="{1E59E06A-8B24-5226-06ED-D9AEDAD56926}"/>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1377905" y="0"/>
            <a:ext cx="8229600" cy="822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D27822-1D04-1935-4A3F-121557A07DBA}"/>
              </a:ext>
            </a:extLst>
          </p:cNvPr>
          <p:cNvPicPr>
            <a:picLocks noChangeAspect="1"/>
          </p:cNvPicPr>
          <p:nvPr/>
        </p:nvPicPr>
        <p:blipFill>
          <a:blip r:embed="rId4"/>
          <a:stretch>
            <a:fillRect/>
          </a:stretch>
        </p:blipFill>
        <p:spPr>
          <a:xfrm>
            <a:off x="1755172" y="6612053"/>
            <a:ext cx="1387556" cy="1347396"/>
          </a:xfrm>
          <a:prstGeom prst="rect">
            <a:avLst/>
          </a:prstGeom>
        </p:spPr>
      </p:pic>
      <p:sp>
        <p:nvSpPr>
          <p:cNvPr id="9" name="TextBox 8">
            <a:extLst>
              <a:ext uri="{FF2B5EF4-FFF2-40B4-BE49-F238E27FC236}">
                <a16:creationId xmlns:a16="http://schemas.microsoft.com/office/drawing/2014/main" id="{25414495-75EA-BFA5-54C1-3E37605531B1}"/>
              </a:ext>
            </a:extLst>
          </p:cNvPr>
          <p:cNvSpPr txBox="1"/>
          <p:nvPr/>
        </p:nvSpPr>
        <p:spPr>
          <a:xfrm>
            <a:off x="360266" y="1571130"/>
            <a:ext cx="10264877" cy="3548664"/>
          </a:xfrm>
          <a:prstGeom prst="rect">
            <a:avLst/>
          </a:prstGeom>
          <a:noFill/>
        </p:spPr>
        <p:txBody>
          <a:bodyPr wrap="square">
            <a:spAutoFit/>
          </a:bodyPr>
          <a:lstStyle/>
          <a:p>
            <a:pPr>
              <a:spcAft>
                <a:spcPts val="1440"/>
              </a:spcAft>
            </a:pPr>
            <a:r>
              <a:rPr lang="en-US" sz="6000" b="1" dirty="0">
                <a:solidFill>
                  <a:srgbClr val="E04F00"/>
                </a:solidFill>
                <a:latin typeface="Segoe UI" panose="020B0502040204020203" pitchFamily="34" charset="0"/>
                <a:ea typeface="Avenir Next" charset="0"/>
                <a:cs typeface="Segoe UI" panose="020B0502040204020203" pitchFamily="34" charset="0"/>
              </a:rPr>
              <a:t>PHẦN 1</a:t>
            </a:r>
          </a:p>
          <a:p>
            <a:pPr>
              <a:spcAft>
                <a:spcPts val="1440"/>
              </a:spcAft>
            </a:pPr>
            <a:r>
              <a:rPr lang="vi-VN" sz="4320" b="1" dirty="0">
                <a:solidFill>
                  <a:schemeClr val="accent2">
                    <a:lumMod val="50000"/>
                  </a:schemeClr>
                </a:solidFill>
                <a:latin typeface="Segoe UI" panose="020B0502040204020203" pitchFamily="34" charset="0"/>
                <a:ea typeface="Avenir Next" charset="0"/>
                <a:cs typeface="Segoe UI" panose="020B0502040204020203" pitchFamily="34" charset="0"/>
              </a:rPr>
              <a:t>KHÓ KHĂN, VƯỚNG MẮC TRONG </a:t>
            </a:r>
          </a:p>
          <a:p>
            <a:pPr>
              <a:spcAft>
                <a:spcPts val="1440"/>
              </a:spcAft>
            </a:pPr>
            <a:r>
              <a:rPr lang="vi-VN" sz="4320" b="1" dirty="0">
                <a:solidFill>
                  <a:schemeClr val="accent2">
                    <a:lumMod val="50000"/>
                  </a:schemeClr>
                </a:solidFill>
                <a:latin typeface="Segoe UI" panose="020B0502040204020203" pitchFamily="34" charset="0"/>
                <a:ea typeface="Avenir Next" charset="0"/>
                <a:cs typeface="Segoe UI" panose="020B0502040204020203" pitchFamily="34" charset="0"/>
              </a:rPr>
              <a:t>QUÁ TRÌNH VẬN HÀNH MÔ HÌNH </a:t>
            </a:r>
          </a:p>
          <a:p>
            <a:pPr>
              <a:spcAft>
                <a:spcPts val="1440"/>
              </a:spcAft>
            </a:pPr>
            <a:r>
              <a:rPr lang="vi-VN" sz="4320" b="1" dirty="0">
                <a:solidFill>
                  <a:schemeClr val="accent2">
                    <a:lumMod val="50000"/>
                  </a:schemeClr>
                </a:solidFill>
                <a:latin typeface="Segoe UI" panose="020B0502040204020203" pitchFamily="34" charset="0"/>
                <a:ea typeface="Avenir Next" charset="0"/>
                <a:cs typeface="Segoe UI" panose="020B0502040204020203" pitchFamily="34" charset="0"/>
              </a:rPr>
              <a:t>CHÍNH QUYỀN ĐỊA PHƯƠNG 2 CẤP</a:t>
            </a:r>
            <a:endParaRPr lang="en-US" sz="5280" b="1" cap="all" dirty="0">
              <a:solidFill>
                <a:schemeClr val="accent2">
                  <a:lumMod val="50000"/>
                </a:schemeClr>
              </a:solidFill>
              <a:latin typeface="Segoe UI" panose="020B0502040204020203" pitchFamily="34" charset="0"/>
              <a:cs typeface="Segoe UI" panose="020B0502040204020203" pitchFamily="34" charset="0"/>
            </a:endParaRPr>
          </a:p>
        </p:txBody>
      </p:sp>
      <p:cxnSp>
        <p:nvCxnSpPr>
          <p:cNvPr id="17" name="Straight Connector 16">
            <a:extLst>
              <a:ext uri="{FF2B5EF4-FFF2-40B4-BE49-F238E27FC236}">
                <a16:creationId xmlns:a16="http://schemas.microsoft.com/office/drawing/2014/main" id="{599B3AB1-9F34-DB1C-52EA-82A4EF542DD8}"/>
              </a:ext>
            </a:extLst>
          </p:cNvPr>
          <p:cNvCxnSpPr/>
          <p:nvPr/>
        </p:nvCxnSpPr>
        <p:spPr>
          <a:xfrm>
            <a:off x="520768" y="5182256"/>
            <a:ext cx="2389643" cy="15964"/>
          </a:xfrm>
          <a:prstGeom prst="line">
            <a:avLst/>
          </a:prstGeom>
          <a:ln w="57150">
            <a:solidFill>
              <a:srgbClr val="E04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0C92104-5DB6-7C68-0D85-1CA47118ABEE}"/>
              </a:ext>
            </a:extLst>
          </p:cNvPr>
          <p:cNvSpPr txBox="1"/>
          <p:nvPr/>
        </p:nvSpPr>
        <p:spPr>
          <a:xfrm>
            <a:off x="1763937" y="7765550"/>
            <a:ext cx="6760009" cy="387798"/>
          </a:xfrm>
          <a:prstGeom prst="rect">
            <a:avLst/>
          </a:prstGeom>
          <a:noFill/>
        </p:spPr>
        <p:txBody>
          <a:bodyPr wrap="square">
            <a:spAutoFit/>
          </a:bodyPr>
          <a:lstStyle/>
          <a:p>
            <a:pPr algn="ctr" defTabSz="1463004">
              <a:buClr>
                <a:srgbClr val="000000"/>
              </a:buClr>
            </a:pPr>
            <a:r>
              <a:rPr lang="en-US" sz="1920" b="1" kern="0" dirty="0">
                <a:latin typeface="Segoe UI" panose="020B0502040204020203" pitchFamily="34" charset="0"/>
                <a:cs typeface="Segoe UI" panose="020B0502040204020203" pitchFamily="34" charset="0"/>
                <a:sym typeface="Arial"/>
              </a:rPr>
              <a:t>Hà </a:t>
            </a:r>
            <a:r>
              <a:rPr lang="en-US" sz="1920" b="1" kern="0" dirty="0" err="1">
                <a:latin typeface="Segoe UI" panose="020B0502040204020203" pitchFamily="34" charset="0"/>
                <a:cs typeface="Segoe UI" panose="020B0502040204020203" pitchFamily="34" charset="0"/>
                <a:sym typeface="Arial"/>
              </a:rPr>
              <a:t>Nội</a:t>
            </a:r>
            <a:r>
              <a:rPr lang="en-US" sz="1920" b="1" kern="0" dirty="0">
                <a:latin typeface="Segoe UI" panose="020B0502040204020203" pitchFamily="34" charset="0"/>
                <a:cs typeface="Segoe UI" panose="020B0502040204020203" pitchFamily="34" charset="0"/>
                <a:sym typeface="Arial"/>
              </a:rPr>
              <a:t>, </a:t>
            </a:r>
            <a:r>
              <a:rPr lang="en-US" sz="1920" b="1" kern="0" dirty="0" err="1">
                <a:latin typeface="Segoe UI" panose="020B0502040204020203" pitchFamily="34" charset="0"/>
                <a:cs typeface="Segoe UI" panose="020B0502040204020203" pitchFamily="34" charset="0"/>
                <a:sym typeface="Arial"/>
              </a:rPr>
              <a:t>ngày</a:t>
            </a:r>
            <a:r>
              <a:rPr lang="en-US" sz="1920" b="1" kern="0" dirty="0">
                <a:latin typeface="Segoe UI" panose="020B0502040204020203" pitchFamily="34" charset="0"/>
                <a:cs typeface="Segoe UI" panose="020B0502040204020203" pitchFamily="34" charset="0"/>
                <a:sym typeface="Arial"/>
              </a:rPr>
              <a:t> 02/12/2025</a:t>
            </a:r>
          </a:p>
        </p:txBody>
      </p:sp>
      <p:pic>
        <p:nvPicPr>
          <p:cNvPr id="2050" name="Picture 2" descr="Logo mới của Bộ Khoa học và Công nghệ: Biểu tượng của trí ...">
            <a:extLst>
              <a:ext uri="{FF2B5EF4-FFF2-40B4-BE49-F238E27FC236}">
                <a16:creationId xmlns:a16="http://schemas.microsoft.com/office/drawing/2014/main" id="{2868E508-A395-40C5-A2F9-EA6CF9DD2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 y="6529080"/>
            <a:ext cx="1513343" cy="15133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E7B17CD-509B-8C3A-9B5D-01B755439DFD}"/>
              </a:ext>
            </a:extLst>
          </p:cNvPr>
          <p:cNvPicPr>
            <a:picLocks noChangeAspect="1"/>
          </p:cNvPicPr>
          <p:nvPr/>
        </p:nvPicPr>
        <p:blipFill>
          <a:blip r:embed="rId6"/>
          <a:stretch>
            <a:fillRect/>
          </a:stretch>
        </p:blipFill>
        <p:spPr>
          <a:xfrm>
            <a:off x="10068674" y="0"/>
            <a:ext cx="4561726" cy="8229600"/>
          </a:xfrm>
          <a:prstGeom prst="rect">
            <a:avLst/>
          </a:prstGeom>
        </p:spPr>
      </p:pic>
    </p:spTree>
    <p:extLst>
      <p:ext uri="{BB962C8B-B14F-4D97-AF65-F5344CB8AC3E}">
        <p14:creationId xmlns:p14="http://schemas.microsoft.com/office/powerpoint/2010/main" val="30547661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name="Slide 8">
    <p:spTree>
      <p:nvGrpSpPr>
        <p:cNvPr id="1" name=""/>
        <p:cNvGrpSpPr/>
        <p:nvPr/>
      </p:nvGrpSpPr>
      <p:grpSpPr>
        <a:xfrm>
          <a:off x="0" y="0"/>
          <a:ext cx="0" cy="0"/>
          <a:chOff x="0" y="0"/>
          <a:chExt cx="0" cy="0"/>
        </a:xfrm>
      </p:grpSpPr>
      <p:sp>
        <p:nvSpPr>
          <p:cNvPr id="3" name="Text 1"/>
          <p:cNvSpPr/>
          <p:nvPr/>
        </p:nvSpPr>
        <p:spPr>
          <a:xfrm>
            <a:off x="793790" y="1552575"/>
            <a:ext cx="13042821" cy="616744"/>
          </a:xfrm>
          <a:prstGeom prst="rect">
            <a:avLst/>
          </a:prstGeom>
          <a:noFill/>
          <a:ln/>
        </p:spPr>
        <p:txBody>
          <a:bodyPr wrap="square" lIns="0" tIns="0" rIns="0" bIns="0" rtlCol="0" anchor="t"/>
          <a:lstStyle/>
          <a:p>
            <a:pPr marL="0" indent="0" algn="l">
              <a:lnSpc>
                <a:spcPts val="240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Đến tháng 12/2025, một số vấn đề về kết nối đã có hướng dẫn thực hiện và đi vào hoạt động ổn định, địa phương không còn phản ánh lên Bộ Khoa học và Công nghệ, cụ thể:</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93790" y="2386132"/>
            <a:ext cx="13042821" cy="5182433"/>
          </a:xfrm>
          <a:prstGeom prst="roundRect">
            <a:avLst>
              <a:gd name="adj" fmla="val 558"/>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793790" y="2386132"/>
            <a:ext cx="4347567" cy="1727478"/>
          </a:xfrm>
          <a:prstGeom prst="roundRect">
            <a:avLst>
              <a:gd name="adj" fmla="val 1674"/>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1696998" y="2578894"/>
            <a:ext cx="2541151" cy="301228"/>
          </a:xfrm>
          <a:prstGeom prst="rect">
            <a:avLst/>
          </a:prstGeom>
          <a:noFill/>
          <a:ln/>
        </p:spPr>
        <p:txBody>
          <a:bodyPr wrap="none" lIns="0" tIns="0" rIns="0" bIns="0" rtlCol="0" anchor="t"/>
          <a:lstStyle/>
          <a:p>
            <a:pPr marL="0" indent="0" algn="ctr">
              <a:lnSpc>
                <a:spcPts val="23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Văn phòng Chính phủ:</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986552" y="2995732"/>
            <a:ext cx="3962043" cy="616744"/>
          </a:xfrm>
          <a:prstGeom prst="rect">
            <a:avLst/>
          </a:prstGeom>
          <a:noFill/>
          <a:ln/>
        </p:spPr>
        <p:txBody>
          <a:bodyPr wrap="square" lIns="0" tIns="0" rIns="0" bIns="0" rtlCol="0" anchor="t"/>
          <a:lstStyle/>
          <a:p>
            <a:pPr marL="0" indent="0" algn="ctr">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Cổng Dịch vụ công quốc gia, khai thác Kho dữ liệu điện tử của tổ chức, cá nhân.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Shape 6"/>
          <p:cNvSpPr/>
          <p:nvPr/>
        </p:nvSpPr>
        <p:spPr>
          <a:xfrm>
            <a:off x="5141357" y="2386132"/>
            <a:ext cx="4347567" cy="1727478"/>
          </a:xfrm>
          <a:prstGeom prst="rect">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9" name="Shape 7"/>
          <p:cNvSpPr/>
          <p:nvPr/>
        </p:nvSpPr>
        <p:spPr>
          <a:xfrm>
            <a:off x="5141357" y="2386132"/>
            <a:ext cx="22860" cy="1727478"/>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8"/>
          <p:cNvSpPr/>
          <p:nvPr/>
        </p:nvSpPr>
        <p:spPr>
          <a:xfrm>
            <a:off x="6110168" y="2578894"/>
            <a:ext cx="2409944" cy="301228"/>
          </a:xfrm>
          <a:prstGeom prst="rect">
            <a:avLst/>
          </a:prstGeom>
          <a:noFill/>
          <a:ln/>
        </p:spPr>
        <p:txBody>
          <a:bodyPr wrap="none" lIns="0" tIns="0" rIns="0" bIns="0" rtlCol="0" anchor="t"/>
          <a:lstStyle/>
          <a:p>
            <a:pPr marL="0" indent="0" algn="ctr">
              <a:lnSpc>
                <a:spcPts val="23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Công an:</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5334119" y="2995732"/>
            <a:ext cx="3962043" cy="925116"/>
          </a:xfrm>
          <a:prstGeom prst="rect">
            <a:avLst/>
          </a:prstGeom>
          <a:noFill/>
          <a:ln/>
        </p:spPr>
        <p:txBody>
          <a:bodyPr wrap="square" lIns="0" tIns="0" rIns="0" bIns="0" rtlCol="0" anchor="t"/>
          <a:lstStyle/>
          <a:p>
            <a:pPr marL="0" indent="0" algn="ctr">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nối CSDL quốc gia về dân cư; Hệ thống quản lý lý lịch tư pháp, Cấp phiếu LLTP; đăng nhập VNeID.</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Shape 10"/>
          <p:cNvSpPr/>
          <p:nvPr/>
        </p:nvSpPr>
        <p:spPr>
          <a:xfrm>
            <a:off x="9488924" y="2386132"/>
            <a:ext cx="4347567" cy="1727478"/>
          </a:xfrm>
          <a:prstGeom prst="rect">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3" name="Shape 11"/>
          <p:cNvSpPr/>
          <p:nvPr/>
        </p:nvSpPr>
        <p:spPr>
          <a:xfrm>
            <a:off x="9488924" y="2386132"/>
            <a:ext cx="22860" cy="1727478"/>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 12"/>
          <p:cNvSpPr/>
          <p:nvPr/>
        </p:nvSpPr>
        <p:spPr>
          <a:xfrm>
            <a:off x="10457736" y="2578894"/>
            <a:ext cx="2409944" cy="301228"/>
          </a:xfrm>
          <a:prstGeom prst="rect">
            <a:avLst/>
          </a:prstGeom>
          <a:noFill/>
          <a:ln/>
        </p:spPr>
        <p:txBody>
          <a:bodyPr wrap="none" lIns="0" tIns="0" rIns="0" bIns="0" rtlCol="0" anchor="t"/>
          <a:lstStyle/>
          <a:p>
            <a:pPr marL="0" indent="0" algn="ctr">
              <a:lnSpc>
                <a:spcPts val="23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Tài chính:</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3"/>
          <p:cNvSpPr/>
          <p:nvPr/>
        </p:nvSpPr>
        <p:spPr>
          <a:xfrm>
            <a:off x="9704546" y="2904278"/>
            <a:ext cx="3962043" cy="925116"/>
          </a:xfrm>
          <a:prstGeom prst="rect">
            <a:avLst/>
          </a:prstGeom>
          <a:noFill/>
          <a:ln/>
        </p:spPr>
        <p:txBody>
          <a:bodyPr wrap="square" lIns="0" tIns="0" rIns="0" bIns="0" rtlCol="0" anchor="t"/>
          <a:lstStyle/>
          <a:p>
            <a:pPr marL="0" indent="0" algn="ctr">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nối CSDL QG về đăng ký DN, Hệ thống cấp mã số cho đơn vị có quan hệ ngân sách; thanh toán nghĩa vụ tài chính đất đai.</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6" name="Shape 14"/>
          <p:cNvSpPr/>
          <p:nvPr/>
        </p:nvSpPr>
        <p:spPr>
          <a:xfrm>
            <a:off x="793790" y="4113609"/>
            <a:ext cx="4347567" cy="1727478"/>
          </a:xfrm>
          <a:prstGeom prst="rect">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7" name="Shape 15"/>
          <p:cNvSpPr/>
          <p:nvPr/>
        </p:nvSpPr>
        <p:spPr>
          <a:xfrm>
            <a:off x="793790" y="4113609"/>
            <a:ext cx="4347567" cy="22860"/>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8" name="Text 16"/>
          <p:cNvSpPr/>
          <p:nvPr/>
        </p:nvSpPr>
        <p:spPr>
          <a:xfrm>
            <a:off x="1762601" y="4306372"/>
            <a:ext cx="2409944" cy="301228"/>
          </a:xfrm>
          <a:prstGeom prst="rect">
            <a:avLst/>
          </a:prstGeom>
          <a:noFill/>
          <a:ln/>
        </p:spPr>
        <p:txBody>
          <a:bodyPr wrap="none" lIns="0" tIns="0" rIns="0" bIns="0" rtlCol="0" anchor="t"/>
          <a:lstStyle/>
          <a:p>
            <a:pPr marL="0" indent="0" algn="ctr">
              <a:lnSpc>
                <a:spcPts val="23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Tư pháp:</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9" name="Text 17"/>
          <p:cNvSpPr/>
          <p:nvPr/>
        </p:nvSpPr>
        <p:spPr>
          <a:xfrm>
            <a:off x="986552" y="4723209"/>
            <a:ext cx="3962043" cy="616744"/>
          </a:xfrm>
          <a:prstGeom prst="rect">
            <a:avLst/>
          </a:prstGeom>
          <a:noFill/>
          <a:ln/>
        </p:spPr>
        <p:txBody>
          <a:bodyPr wrap="square" lIns="0" tIns="0" rIns="0" bIns="0" rtlCol="0" anchor="t"/>
          <a:lstStyle/>
          <a:p>
            <a:pPr marL="0" indent="0" algn="ctr">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đăng ký kết hôn, tình trạng hôn nhân trực tuyến.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0" name="Shape 18"/>
          <p:cNvSpPr/>
          <p:nvPr/>
        </p:nvSpPr>
        <p:spPr>
          <a:xfrm>
            <a:off x="5141357" y="4113609"/>
            <a:ext cx="4347567" cy="1727478"/>
          </a:xfrm>
          <a:prstGeom prst="rect">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21" name="Shape 19"/>
          <p:cNvSpPr/>
          <p:nvPr/>
        </p:nvSpPr>
        <p:spPr>
          <a:xfrm>
            <a:off x="5141357" y="4113609"/>
            <a:ext cx="22860" cy="1727478"/>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22" name="Shape 20"/>
          <p:cNvSpPr/>
          <p:nvPr/>
        </p:nvSpPr>
        <p:spPr>
          <a:xfrm>
            <a:off x="5141357" y="4113609"/>
            <a:ext cx="4347567" cy="22860"/>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23" name="Text 21"/>
          <p:cNvSpPr/>
          <p:nvPr/>
        </p:nvSpPr>
        <p:spPr>
          <a:xfrm>
            <a:off x="6110168" y="4306372"/>
            <a:ext cx="2409944" cy="301228"/>
          </a:xfrm>
          <a:prstGeom prst="rect">
            <a:avLst/>
          </a:prstGeom>
          <a:noFill/>
          <a:ln/>
        </p:spPr>
        <p:txBody>
          <a:bodyPr wrap="none" lIns="0" tIns="0" rIns="0" bIns="0" rtlCol="0" anchor="t"/>
          <a:lstStyle/>
          <a:p>
            <a:pPr marL="0" indent="0" algn="ctr">
              <a:lnSpc>
                <a:spcPts val="23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Y tế:</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4" name="Text 22"/>
          <p:cNvSpPr/>
          <p:nvPr/>
        </p:nvSpPr>
        <p:spPr>
          <a:xfrm>
            <a:off x="5334119" y="4723209"/>
            <a:ext cx="3962043" cy="925116"/>
          </a:xfrm>
          <a:prstGeom prst="rect">
            <a:avLst/>
          </a:prstGeom>
          <a:noFill/>
          <a:ln/>
        </p:spPr>
        <p:txBody>
          <a:bodyPr wrap="square" lIns="0" tIns="0" rIns="0" bIns="0" rtlCol="0" anchor="t"/>
          <a:lstStyle/>
          <a:p>
            <a:pPr marL="0" indent="0" algn="ctr">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nối Hệ thống cấp chứng chỉ hành nghề; Phần mềm Đăng ký, giải quyết chính sách trợ giúp xã hội trực tuyến.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5" name="Shape 23"/>
          <p:cNvSpPr/>
          <p:nvPr/>
        </p:nvSpPr>
        <p:spPr>
          <a:xfrm>
            <a:off x="9488924" y="4113609"/>
            <a:ext cx="4347567" cy="1727478"/>
          </a:xfrm>
          <a:prstGeom prst="rect">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26" name="Shape 24"/>
          <p:cNvSpPr/>
          <p:nvPr/>
        </p:nvSpPr>
        <p:spPr>
          <a:xfrm>
            <a:off x="9488924" y="4113609"/>
            <a:ext cx="22860" cy="1727478"/>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27" name="Shape 25"/>
          <p:cNvSpPr/>
          <p:nvPr/>
        </p:nvSpPr>
        <p:spPr>
          <a:xfrm>
            <a:off x="9488924" y="4113609"/>
            <a:ext cx="4347567" cy="22860"/>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28" name="Text 26"/>
          <p:cNvSpPr/>
          <p:nvPr/>
        </p:nvSpPr>
        <p:spPr>
          <a:xfrm>
            <a:off x="9899333" y="4306372"/>
            <a:ext cx="3526631" cy="301228"/>
          </a:xfrm>
          <a:prstGeom prst="rect">
            <a:avLst/>
          </a:prstGeom>
          <a:noFill/>
          <a:ln/>
        </p:spPr>
        <p:txBody>
          <a:bodyPr wrap="none" lIns="0" tIns="0" rIns="0" bIns="0" rtlCol="0" anchor="t"/>
          <a:lstStyle/>
          <a:p>
            <a:pPr marL="0" indent="0" algn="ctr">
              <a:lnSpc>
                <a:spcPts val="23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Nông nghiệp và Môi trường:</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9" name="Text 27"/>
          <p:cNvSpPr/>
          <p:nvPr/>
        </p:nvSpPr>
        <p:spPr>
          <a:xfrm>
            <a:off x="9681686" y="4723209"/>
            <a:ext cx="3962043" cy="616744"/>
          </a:xfrm>
          <a:prstGeom prst="rect">
            <a:avLst/>
          </a:prstGeom>
          <a:noFill/>
          <a:ln/>
        </p:spPr>
        <p:txBody>
          <a:bodyPr wrap="square" lIns="0" tIns="0" rIns="0" bIns="0" rtlCol="0" anchor="t"/>
          <a:lstStyle/>
          <a:p>
            <a:pPr marL="0" indent="0" algn="ctr">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nối giữa HTTT đất đai tại địa phương với Hệ thống phần mềm ngành Thuế.</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30" name="Shape 28"/>
          <p:cNvSpPr/>
          <p:nvPr/>
        </p:nvSpPr>
        <p:spPr>
          <a:xfrm>
            <a:off x="793790" y="5841087"/>
            <a:ext cx="13042702" cy="1727478"/>
          </a:xfrm>
          <a:prstGeom prst="rect">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31" name="Shape 29"/>
          <p:cNvSpPr/>
          <p:nvPr/>
        </p:nvSpPr>
        <p:spPr>
          <a:xfrm>
            <a:off x="793790" y="5841087"/>
            <a:ext cx="13042702" cy="22860"/>
          </a:xfrm>
          <a:prstGeom prst="roundRect">
            <a:avLst>
              <a:gd name="adj" fmla="val 126512"/>
            </a:avLst>
          </a:prstGeom>
          <a:solidFill>
            <a:srgbClr val="CFD2D8"/>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32" name="Text 30"/>
          <p:cNvSpPr/>
          <p:nvPr/>
        </p:nvSpPr>
        <p:spPr>
          <a:xfrm>
            <a:off x="6110168" y="6033849"/>
            <a:ext cx="2409944" cy="301228"/>
          </a:xfrm>
          <a:prstGeom prst="rect">
            <a:avLst/>
          </a:prstGeom>
          <a:noFill/>
          <a:ln/>
        </p:spPr>
        <p:txBody>
          <a:bodyPr wrap="none" lIns="0" tIns="0" rIns="0" bIns="0" rtlCol="0" anchor="t"/>
          <a:lstStyle/>
          <a:p>
            <a:pPr marL="0" indent="0" algn="ctr">
              <a:lnSpc>
                <a:spcPts val="23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Xây dựng:</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3" name="Text 31"/>
          <p:cNvSpPr/>
          <p:nvPr/>
        </p:nvSpPr>
        <p:spPr>
          <a:xfrm>
            <a:off x="986552" y="6450687"/>
            <a:ext cx="12657177" cy="925116"/>
          </a:xfrm>
          <a:prstGeom prst="rect">
            <a:avLst/>
          </a:prstGeom>
          <a:noFill/>
          <a:ln/>
        </p:spPr>
        <p:txBody>
          <a:bodyPr wrap="square" lIns="0" tIns="0" rIns="0" bIns="0" rtlCol="0" anchor="t"/>
          <a:lstStyle/>
          <a:p>
            <a:pPr marL="0" indent="0" algn="ctr">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nối Hệ thống DVCTT lĩnh vực vận tải đường bộ; Hệ thống DVCTT Thông báo nhà ở hình thành trong tương lai đủ điều kiện được bán, cho, thuê, mua; Hệ thống cấp giấy phép xây dựng nhà ở riêng lẻ và cung cấp thông tin quy hoạch; Hệ thống cấp chứng chỉ hành nghề; Cơ sở dữ liệu Đăng kiểm phương tiện.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35" name="TextBox 34">
            <a:extLst>
              <a:ext uri="{FF2B5EF4-FFF2-40B4-BE49-F238E27FC236}">
                <a16:creationId xmlns:a16="http://schemas.microsoft.com/office/drawing/2014/main" id="{9FD55AB6-9449-BCDB-FE67-87E35FA7715A}"/>
              </a:ext>
            </a:extLst>
          </p:cNvPr>
          <p:cNvSpPr txBox="1"/>
          <p:nvPr/>
        </p:nvSpPr>
        <p:spPr>
          <a:xfrm>
            <a:off x="715025" y="578138"/>
            <a:ext cx="13121586" cy="650306"/>
          </a:xfrm>
          <a:prstGeom prst="rect">
            <a:avLst/>
          </a:prstGeom>
          <a:noFill/>
        </p:spPr>
        <p:txBody>
          <a:bodyPr wrap="square">
            <a:spAutoFit/>
          </a:bodyPr>
          <a:lstStyle/>
          <a:p>
            <a:pPr marL="0" indent="0" algn="l">
              <a:lnSpc>
                <a:spcPts val="4700"/>
              </a:lnSpc>
              <a:buNone/>
            </a:pP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Kết</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quả</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khắc</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phục</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Điểm</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nghẽn</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trong</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kết</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nối</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liên</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thông</a:t>
            </a:r>
            <a:endParaRPr lang="en-US" sz="3200" b="1"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name="Slide 9">
    <p:spTree>
      <p:nvGrpSpPr>
        <p:cNvPr id="1" name=""/>
        <p:cNvGrpSpPr/>
        <p:nvPr/>
      </p:nvGrpSpPr>
      <p:grpSpPr>
        <a:xfrm>
          <a:off x="0" y="0"/>
          <a:ext cx="0" cy="0"/>
          <a:chOff x="0" y="0"/>
          <a:chExt cx="0" cy="0"/>
        </a:xfrm>
      </p:grpSpPr>
      <p:sp>
        <p:nvSpPr>
          <p:cNvPr id="2" name="Text 0"/>
          <p:cNvSpPr/>
          <p:nvPr/>
        </p:nvSpPr>
        <p:spPr>
          <a:xfrm>
            <a:off x="793790" y="635556"/>
            <a:ext cx="10556796" cy="566976"/>
          </a:xfrm>
          <a:prstGeom prst="rect">
            <a:avLst/>
          </a:prstGeom>
          <a:noFill/>
          <a:ln/>
        </p:spPr>
        <p:txBody>
          <a:bodyPr wrap="none" lIns="0" tIns="0" rIns="0" bIns="0" rtlCol="0" anchor="t"/>
          <a:lstStyle/>
          <a:p>
            <a:pPr marL="0" indent="0" algn="l">
              <a:lnSpc>
                <a:spcPts val="4450"/>
              </a:lnSpc>
              <a:buNone/>
            </a:pPr>
            <a:r>
              <a:rPr lang="en-US" sz="35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Tình Hình Khắc Phục Các "Điểm Nghẽn" Hiện Tại</a:t>
            </a:r>
            <a:endParaRPr lang="en-US" sz="35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1420296"/>
            <a:ext cx="13042821" cy="870823"/>
          </a:xfrm>
          <a:prstGeom prst="rect">
            <a:avLst/>
          </a:prstGeom>
          <a:noFill/>
          <a:ln/>
        </p:spPr>
        <p:txBody>
          <a:bodyPr wrap="square" lIns="0" tIns="0" rIns="0" bIns="0" rtlCol="0" anchor="t"/>
          <a:lstStyle/>
          <a:p>
            <a:pPr marL="0" indent="0" algn="just">
              <a:lnSpc>
                <a:spcPts val="22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Qua rà soát, nắm bắt tình hình thực tế và phân tích những điểm nghẽn, vấn đề cần lưu ý, Bộ KH&amp;CN đã phối hợp chặt chẽ với các bộ, ngành liên quan để giải quyết, khắc phục. Đến nay, còn 5/20 vấn đề kết nối, liên thông, chia sẻ dữ liệu giữa các hệ thống thông tin, cơ sở dữ liệu phục vụ giải quyết thủ tục hành chính, dịch vụ công trực tuyến đang được tiếp tục xử lý.</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93790" y="2640330"/>
            <a:ext cx="6430685" cy="1671757"/>
          </a:xfrm>
          <a:prstGeom prst="roundRect">
            <a:avLst>
              <a:gd name="adj" fmla="val 6564"/>
            </a:avLst>
          </a:prstGeom>
          <a:solidFill>
            <a:srgbClr val="FBFCFE"/>
          </a:solidFill>
          <a:ln w="22860">
            <a:solidFill>
              <a:srgbClr val="CFD2D8"/>
            </a:solidFill>
            <a:prstDash val="solid"/>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770930" y="2640330"/>
            <a:ext cx="91440" cy="1671757"/>
          </a:xfrm>
          <a:prstGeom prst="roundRect">
            <a:avLst>
              <a:gd name="adj" fmla="val 29767"/>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1066681" y="2844641"/>
            <a:ext cx="5116473" cy="283488"/>
          </a:xfrm>
          <a:prstGeom prst="rect">
            <a:avLst/>
          </a:prstGeom>
          <a:noFill/>
          <a:ln/>
        </p:spPr>
        <p:txBody>
          <a:bodyPr wrap="none" lIns="0" tIns="0" rIns="0" bIns="0" rtlCol="0" anchor="t"/>
          <a:lstStyle/>
          <a:p>
            <a:pPr marL="0" indent="0" algn="just">
              <a:lnSpc>
                <a:spcPts val="220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Cổng Thông tin Một cửa Quốc gia (Bộ Tài chính)</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1066681" y="3236952"/>
            <a:ext cx="5953482" cy="870823"/>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Lỗi kết nối thường xuyên phát sinh trên Cổng thông tin một cửa quốc gia, dù đã có nỗ lực phối hợp xử lý, lỗi vẫn xuất hiện và chưa được khắc phục triệt để.</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Shape 6"/>
          <p:cNvSpPr/>
          <p:nvPr/>
        </p:nvSpPr>
        <p:spPr>
          <a:xfrm>
            <a:off x="7405926" y="2640330"/>
            <a:ext cx="6430685" cy="1671757"/>
          </a:xfrm>
          <a:prstGeom prst="roundRect">
            <a:avLst>
              <a:gd name="adj" fmla="val 6564"/>
            </a:avLst>
          </a:prstGeom>
          <a:solidFill>
            <a:srgbClr val="FBFCFE"/>
          </a:solidFill>
          <a:ln w="22860">
            <a:solidFill>
              <a:srgbClr val="CFD2D8"/>
            </a:solidFill>
            <a:prstDash val="solid"/>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9" name="Shape 7"/>
          <p:cNvSpPr/>
          <p:nvPr/>
        </p:nvSpPr>
        <p:spPr>
          <a:xfrm>
            <a:off x="7383066" y="2640330"/>
            <a:ext cx="91440" cy="1671757"/>
          </a:xfrm>
          <a:prstGeom prst="roundRect">
            <a:avLst>
              <a:gd name="adj" fmla="val 29767"/>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8"/>
          <p:cNvSpPr/>
          <p:nvPr/>
        </p:nvSpPr>
        <p:spPr>
          <a:xfrm>
            <a:off x="7678817" y="2844641"/>
            <a:ext cx="5953482" cy="566976"/>
          </a:xfrm>
          <a:prstGeom prst="rect">
            <a:avLst/>
          </a:prstGeom>
          <a:noFill/>
          <a:ln/>
        </p:spPr>
        <p:txBody>
          <a:bodyPr wrap="square" lIns="0" tIns="0" rIns="0" bIns="0" rtlCol="0" anchor="t"/>
          <a:lstStyle/>
          <a:p>
            <a:pPr marL="0" indent="0" algn="just">
              <a:lnSpc>
                <a:spcPts val="220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Hệ thống Đăng ký và Quản lý Hộ tịch Điện tử (Bộ Tư pháp)</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7678817" y="3520440"/>
            <a:ext cx="5953482" cy="580549"/>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Tồn tại lỗi đồng bộ hồ sơ, dẫn đến chậm đồng bộ kết quả giải quyết, mất thời gian của cán bộ xử lý TTHC.</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Shape 10"/>
          <p:cNvSpPr/>
          <p:nvPr/>
        </p:nvSpPr>
        <p:spPr>
          <a:xfrm>
            <a:off x="793790" y="4493538"/>
            <a:ext cx="6430685" cy="2315766"/>
          </a:xfrm>
          <a:prstGeom prst="roundRect">
            <a:avLst>
              <a:gd name="adj" fmla="val 4738"/>
            </a:avLst>
          </a:prstGeom>
          <a:solidFill>
            <a:srgbClr val="FBFCFE"/>
          </a:solidFill>
          <a:ln w="22860">
            <a:solidFill>
              <a:srgbClr val="CFD2D8"/>
            </a:solidFill>
            <a:prstDash val="solid"/>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3" name="Shape 11"/>
          <p:cNvSpPr/>
          <p:nvPr/>
        </p:nvSpPr>
        <p:spPr>
          <a:xfrm>
            <a:off x="770930" y="4493538"/>
            <a:ext cx="91440" cy="2315766"/>
          </a:xfrm>
          <a:prstGeom prst="roundRect">
            <a:avLst>
              <a:gd name="adj" fmla="val 29767"/>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 12"/>
          <p:cNvSpPr/>
          <p:nvPr/>
        </p:nvSpPr>
        <p:spPr>
          <a:xfrm>
            <a:off x="1066681" y="4697849"/>
            <a:ext cx="5953482" cy="566976"/>
          </a:xfrm>
          <a:prstGeom prst="rect">
            <a:avLst/>
          </a:prstGeom>
          <a:noFill/>
          <a:ln/>
        </p:spPr>
        <p:txBody>
          <a:bodyPr wrap="square" lIns="0" tIns="0" rIns="0" bIns="0" rtlCol="0" anchor="t"/>
          <a:lstStyle/>
          <a:p>
            <a:pPr marL="0" indent="0" algn="just">
              <a:lnSpc>
                <a:spcPts val="220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CSDL người hưởng chính sách ưu đãi người có công (Bộ Nội vụ)</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3"/>
          <p:cNvSpPr/>
          <p:nvPr/>
        </p:nvSpPr>
        <p:spPr>
          <a:xfrm>
            <a:off x="1066681" y="5373648"/>
            <a:ext cx="5953482" cy="580549"/>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Các tỉnh chưa được kết nối, và Bộ Nội vụ cũng chưa có hướng dẫn cụ thể về việc kết nối CSDL này với hệ thống của các tỉnh.</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6" name="Shape 14"/>
          <p:cNvSpPr/>
          <p:nvPr/>
        </p:nvSpPr>
        <p:spPr>
          <a:xfrm>
            <a:off x="7405926" y="4493538"/>
            <a:ext cx="6430685" cy="2315766"/>
          </a:xfrm>
          <a:prstGeom prst="roundRect">
            <a:avLst>
              <a:gd name="adj" fmla="val 4738"/>
            </a:avLst>
          </a:prstGeom>
          <a:solidFill>
            <a:srgbClr val="FBFCFE"/>
          </a:solidFill>
          <a:ln w="22860">
            <a:solidFill>
              <a:srgbClr val="CFD2D8"/>
            </a:solidFill>
            <a:prstDash val="solid"/>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7" name="Shape 15"/>
          <p:cNvSpPr/>
          <p:nvPr/>
        </p:nvSpPr>
        <p:spPr>
          <a:xfrm>
            <a:off x="7383066" y="4493538"/>
            <a:ext cx="91440" cy="2315766"/>
          </a:xfrm>
          <a:prstGeom prst="roundRect">
            <a:avLst>
              <a:gd name="adj" fmla="val 29767"/>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8" name="Text 16"/>
          <p:cNvSpPr/>
          <p:nvPr/>
        </p:nvSpPr>
        <p:spPr>
          <a:xfrm>
            <a:off x="7678817" y="4592339"/>
            <a:ext cx="2836902" cy="283488"/>
          </a:xfrm>
          <a:prstGeom prst="rect">
            <a:avLst/>
          </a:prstGeom>
          <a:noFill/>
          <a:ln/>
        </p:spPr>
        <p:txBody>
          <a:bodyPr wrap="none" lIns="0" tIns="0" rIns="0" bIns="0" rtlCol="0" anchor="t"/>
          <a:lstStyle/>
          <a:p>
            <a:pPr marL="0" indent="0" algn="just">
              <a:lnSpc>
                <a:spcPts val="220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Hai vấn đề của Bộ Công an</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19" name="Text 17"/>
          <p:cNvSpPr/>
          <p:nvPr/>
        </p:nvSpPr>
        <p:spPr>
          <a:xfrm>
            <a:off x="7678817" y="4984650"/>
            <a:ext cx="5953482" cy="870823"/>
          </a:xfrm>
          <a:prstGeom prst="rect">
            <a:avLst/>
          </a:prstGeom>
          <a:noFill/>
          <a:ln/>
        </p:spPr>
        <p:txBody>
          <a:bodyPr wrap="square" lIns="0" tIns="0" rIns="0" bIns="0" rtlCol="0" anchor="t"/>
          <a:lstStyle/>
          <a:p>
            <a:pPr marL="342900" indent="-342900" algn="just">
              <a:lnSpc>
                <a:spcPts val="2250"/>
              </a:lnSpc>
              <a:buSzPct val="100000"/>
              <a:buFont typeface="+mj-lt"/>
              <a:buAutoNum type="arabicPeriod"/>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Vấn đề kết nối giữa HTTT GQTTHC cấp tỉnh với Phần mềm dịch vụ công liên thông để thực hiện 02 nhóm thủ tục hành chính liên thông điện tử</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0" name="Text 18"/>
          <p:cNvSpPr/>
          <p:nvPr/>
        </p:nvSpPr>
        <p:spPr>
          <a:xfrm>
            <a:off x="7678817" y="5918933"/>
            <a:ext cx="5953482" cy="580549"/>
          </a:xfrm>
          <a:prstGeom prst="rect">
            <a:avLst/>
          </a:prstGeom>
          <a:noFill/>
          <a:ln/>
        </p:spPr>
        <p:txBody>
          <a:bodyPr wrap="square" lIns="0" tIns="0" rIns="0" bIns="0" rtlCol="0" anchor="t"/>
          <a:lstStyle/>
          <a:p>
            <a:pPr marL="342900" indent="-342900">
              <a:lnSpc>
                <a:spcPts val="2250"/>
              </a:lnSpc>
              <a:buSzPct val="100000"/>
              <a:buFont typeface="+mj-lt"/>
              <a:buAutoNum type="arabicPeriod" startAt="2"/>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Vấn đề về việc chậm đồng bộ trạng thái đối </a:t>
            </a:r>
            <a:r>
              <a:rPr lang="en-US" sz="1600"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với</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 DVC </a:t>
            </a:r>
            <a:r>
              <a:rPr lang="en-US" sz="1600"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thí</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 điểm triển khai trên Cổng DVCQG (</a:t>
            </a:r>
            <a:r>
              <a:rPr lang="en-US" sz="1600" u="sng" dirty="0">
                <a:solidFill>
                  <a:srgbClr val="E04F00"/>
                </a:solidFill>
                <a:latin typeface="Noto Serif" panose="02020600060500020200" pitchFamily="18" charset="0"/>
                <a:ea typeface="Noto Serif" panose="02020600060500020200" pitchFamily="18" charset="0"/>
                <a:cs typeface="Noto Serif" panose="02020600060500020200" pitchFamily="18" charset="0"/>
                <a:hlinkClick r:id="rId3">
                  <a:extLst>
                    <a:ext uri="{A12FA001-AC4F-418D-AE19-62706E023703}">
                      <ahyp:hlinkClr xmlns:ahyp="http://schemas.microsoft.com/office/drawing/2018/hyperlinkcolor" val="tx"/>
                    </a:ext>
                  </a:extLst>
                </a:hlinkClick>
              </a:rPr>
              <a:t>https://ttdlqg.dichvucong.gov.vn</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1" name="Text 19"/>
          <p:cNvSpPr/>
          <p:nvPr/>
        </p:nvSpPr>
        <p:spPr>
          <a:xfrm>
            <a:off x="793790" y="7013377"/>
            <a:ext cx="13042821" cy="580549"/>
          </a:xfrm>
          <a:prstGeom prst="rect">
            <a:avLst/>
          </a:prstGeom>
          <a:noFill/>
          <a:ln/>
        </p:spPr>
        <p:txBody>
          <a:bodyPr wrap="square" lIns="0" tIns="0" rIns="0" bIns="0" rtlCol="0" anchor="t"/>
          <a:lstStyle/>
          <a:p>
            <a:pPr marL="0" indent="0" algn="just">
              <a:lnSpc>
                <a:spcPts val="22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KH&amp;CN sẽ tiếp tục phối hợp chặt chẽ với các Bộ, ngành để giải quyết dứt điểm các điểm nghẽn này, đảm bảo các dịch vụ công trực tuyến hoạt động hiệu quả, thông suốt, đáp ứng kỳ vọng của người dân và doanh nghiệp.</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62357"/>
            <a:ext cx="5670590" cy="708779"/>
          </a:xfrm>
          <a:prstGeom prst="rect">
            <a:avLst/>
          </a:prstGeom>
          <a:noFill/>
          <a:ln/>
        </p:spPr>
        <p:txBody>
          <a:bodyPr wrap="none" lIns="0" tIns="0" rIns="0" bIns="0" rtlCol="0" anchor="t"/>
          <a:lstStyle/>
          <a:p>
            <a:pPr marL="0" indent="0" algn="l">
              <a:lnSpc>
                <a:spcPts val="5550"/>
              </a:lnSpc>
              <a:buNone/>
            </a:pPr>
            <a:r>
              <a:rPr lang="en-US" sz="4450" b="1">
                <a:solidFill>
                  <a:srgbClr val="CC4900"/>
                </a:solidFill>
                <a:latin typeface="Noto Serif" panose="02020600060500020200" pitchFamily="18" charset="0"/>
                <a:ea typeface="Noto Serif" panose="02020600060500020200" pitchFamily="18" charset="0"/>
                <a:cs typeface="Noto Serif" panose="02020600060500020200" pitchFamily="18" charset="0"/>
              </a:rPr>
              <a:t>Kết luận &amp; Kiến nghị</a:t>
            </a:r>
            <a:endParaRPr lang="en-US" sz="44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1"/>
          <p:cNvSpPr/>
          <p:nvPr/>
        </p:nvSpPr>
        <p:spPr>
          <a:xfrm>
            <a:off x="6280190" y="1811298"/>
            <a:ext cx="7556421" cy="2164675"/>
          </a:xfrm>
          <a:prstGeom prst="roundRect">
            <a:avLst>
              <a:gd name="adj" fmla="val 6759"/>
            </a:avLst>
          </a:prstGeom>
          <a:solidFill>
            <a:srgbClr val="FBFCFE"/>
          </a:solidFill>
          <a:ln w="3048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2"/>
          <p:cNvSpPr/>
          <p:nvPr/>
        </p:nvSpPr>
        <p:spPr>
          <a:xfrm>
            <a:off x="6249710" y="1811298"/>
            <a:ext cx="121920" cy="2164675"/>
          </a:xfrm>
          <a:prstGeom prst="roundRect">
            <a:avLst>
              <a:gd name="adj" fmla="val 27907"/>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3"/>
          <p:cNvSpPr/>
          <p:nvPr/>
        </p:nvSpPr>
        <p:spPr>
          <a:xfrm>
            <a:off x="6628924" y="2068592"/>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luận</a:t>
            </a:r>
            <a:endParaRPr lang="en-US" sz="26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4"/>
          <p:cNvSpPr/>
          <p:nvPr/>
        </p:nvSpPr>
        <p:spPr>
          <a:xfrm>
            <a:off x="6628924" y="2629972"/>
            <a:ext cx="6950393" cy="1088708"/>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Mô hình Chính quyền 2 cấp bước đầu thành công, chuyển biến rõ nét. Các khó khăn, vướng mắc lớn đã và đang được tập trung tháo gỡ quyết liệt.</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Shape 5"/>
          <p:cNvSpPr/>
          <p:nvPr/>
        </p:nvSpPr>
        <p:spPr>
          <a:xfrm>
            <a:off x="6280190" y="4202787"/>
            <a:ext cx="7556421" cy="3264456"/>
          </a:xfrm>
          <a:prstGeom prst="roundRect">
            <a:avLst>
              <a:gd name="adj" fmla="val 4482"/>
            </a:avLst>
          </a:prstGeom>
          <a:solidFill>
            <a:srgbClr val="FBFCFE"/>
          </a:solidFill>
          <a:ln w="3048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9" name="Shape 6"/>
          <p:cNvSpPr/>
          <p:nvPr/>
        </p:nvSpPr>
        <p:spPr>
          <a:xfrm>
            <a:off x="6249710" y="4202787"/>
            <a:ext cx="121920" cy="3264456"/>
          </a:xfrm>
          <a:prstGeom prst="roundRect">
            <a:avLst>
              <a:gd name="adj" fmla="val 27907"/>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7"/>
          <p:cNvSpPr/>
          <p:nvPr/>
        </p:nvSpPr>
        <p:spPr>
          <a:xfrm>
            <a:off x="6628924" y="4460081"/>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Kiến nghị</a:t>
            </a:r>
            <a:endParaRPr lang="en-US" sz="26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8"/>
          <p:cNvSpPr/>
          <p:nvPr/>
        </p:nvSpPr>
        <p:spPr>
          <a:xfrm>
            <a:off x="6628924" y="5021461"/>
            <a:ext cx="6950393" cy="362903"/>
          </a:xfrm>
          <a:prstGeom prst="rect">
            <a:avLst/>
          </a:prstGeom>
          <a:noFill/>
          <a:ln/>
        </p:spPr>
        <p:txBody>
          <a:bodyPr wrap="non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Đề nghị các bộ, ngành, địa phương tiếp tục:</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9"/>
          <p:cNvSpPr/>
          <p:nvPr/>
        </p:nvSpPr>
        <p:spPr>
          <a:xfrm>
            <a:off x="6628924" y="5520452"/>
            <a:ext cx="695039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Hoàn thành 05 vấn đề kết nối còn lại trước 31/01/2026.</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0"/>
          <p:cNvSpPr/>
          <p:nvPr/>
        </p:nvSpPr>
        <p:spPr>
          <a:xfrm>
            <a:off x="6628924" y="5962650"/>
            <a:ext cx="695039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Tăng tốc số hóa hồ sơ, đảm bảo chất lượng ký số.</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 11"/>
          <p:cNvSpPr/>
          <p:nvPr/>
        </p:nvSpPr>
        <p:spPr>
          <a:xfrm>
            <a:off x="6628924" y="6404848"/>
            <a:ext cx="695039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Đẩy mạnh tập huấn, tuyên truyền cho người dân.</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2"/>
          <p:cNvSpPr/>
          <p:nvPr/>
        </p:nvSpPr>
        <p:spPr>
          <a:xfrm>
            <a:off x="6628924" y="6847046"/>
            <a:ext cx="695039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Đầu tư hạ tầng CNTT vùng sâu, vùng xa, khu đông dân.</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ô màu Bản đồ Việt Nam theo tỉnh - Trang Tô Màu Cho Bé">
            <a:extLst>
              <a:ext uri="{FF2B5EF4-FFF2-40B4-BE49-F238E27FC236}">
                <a16:creationId xmlns:a16="http://schemas.microsoft.com/office/drawing/2014/main" id="{23BF422F-E5F6-FF21-3CF4-465C5F9D886A}"/>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1377905" y="0"/>
            <a:ext cx="8229600" cy="822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43CCD2B-EBA0-A928-97F9-E9FCCB361F70}"/>
              </a:ext>
            </a:extLst>
          </p:cNvPr>
          <p:cNvPicPr>
            <a:picLocks noChangeAspect="1"/>
          </p:cNvPicPr>
          <p:nvPr/>
        </p:nvPicPr>
        <p:blipFill>
          <a:blip r:embed="rId4"/>
          <a:stretch>
            <a:fillRect/>
          </a:stretch>
        </p:blipFill>
        <p:spPr>
          <a:xfrm>
            <a:off x="12759975" y="104502"/>
            <a:ext cx="1387556" cy="1347396"/>
          </a:xfrm>
          <a:prstGeom prst="rect">
            <a:avLst/>
          </a:prstGeom>
        </p:spPr>
      </p:pic>
      <p:sp>
        <p:nvSpPr>
          <p:cNvPr id="9" name="TextBox 8">
            <a:extLst>
              <a:ext uri="{FF2B5EF4-FFF2-40B4-BE49-F238E27FC236}">
                <a16:creationId xmlns:a16="http://schemas.microsoft.com/office/drawing/2014/main" id="{CAB80435-D773-4078-8FD4-2260BE896789}"/>
              </a:ext>
            </a:extLst>
          </p:cNvPr>
          <p:cNvSpPr txBox="1"/>
          <p:nvPr/>
        </p:nvSpPr>
        <p:spPr>
          <a:xfrm>
            <a:off x="360266" y="1571130"/>
            <a:ext cx="10264877" cy="3485057"/>
          </a:xfrm>
          <a:prstGeom prst="rect">
            <a:avLst/>
          </a:prstGeom>
          <a:noFill/>
        </p:spPr>
        <p:txBody>
          <a:bodyPr wrap="square">
            <a:spAutoFit/>
          </a:bodyPr>
          <a:lstStyle/>
          <a:p>
            <a:pPr>
              <a:spcAft>
                <a:spcPts val="1440"/>
              </a:spcAft>
            </a:pPr>
            <a:r>
              <a:rPr lang="en-US" sz="6000" b="1" dirty="0">
                <a:solidFill>
                  <a:srgbClr val="E04F00"/>
                </a:solidFill>
                <a:latin typeface="Segoe UI" panose="020B0502040204020203" pitchFamily="34" charset="0"/>
                <a:ea typeface="Avenir Next" charset="0"/>
                <a:cs typeface="Segoe UI" panose="020B0502040204020203" pitchFamily="34" charset="0"/>
              </a:rPr>
              <a:t>PHẦN 2</a:t>
            </a:r>
          </a:p>
          <a:p>
            <a:pPr>
              <a:spcAft>
                <a:spcPts val="1440"/>
              </a:spcAft>
            </a:pPr>
            <a:r>
              <a:rPr lang="vi-VN" sz="4320" dirty="0">
                <a:latin typeface="Segoe UI" panose="020B0502040204020203" pitchFamily="34" charset="0"/>
                <a:ea typeface="Avenir Next" charset="0"/>
                <a:cs typeface="Segoe UI" panose="020B0502040204020203" pitchFamily="34" charset="0"/>
              </a:rPr>
              <a:t>BÁO CÁO</a:t>
            </a:r>
            <a:r>
              <a:rPr lang="en-GB" sz="4320" dirty="0">
                <a:latin typeface="Segoe UI" panose="020B0502040204020203" pitchFamily="34" charset="0"/>
                <a:ea typeface="Avenir Next" charset="0"/>
                <a:cs typeface="Segoe UI" panose="020B0502040204020203" pitchFamily="34" charset="0"/>
              </a:rPr>
              <a:t> TÓM TẮT</a:t>
            </a:r>
            <a:br>
              <a:rPr lang="en-US" sz="4800" b="1" dirty="0">
                <a:latin typeface="Segoe UI" panose="020B0502040204020203" pitchFamily="34" charset="0"/>
                <a:ea typeface="Avenir Next" charset="0"/>
                <a:cs typeface="Segoe UI" panose="020B0502040204020203" pitchFamily="34" charset="0"/>
              </a:rPr>
            </a:br>
            <a:r>
              <a:rPr lang="en-US" sz="5280" b="1" cap="all" dirty="0">
                <a:solidFill>
                  <a:srgbClr val="E04F00"/>
                </a:solidFill>
                <a:latin typeface="Segoe UI" panose="020B0502040204020203" pitchFamily="34" charset="0"/>
                <a:cs typeface="Segoe UI" panose="020B0502040204020203" pitchFamily="34" charset="0"/>
              </a:rPr>
              <a:t>HỆ THỐNG THÔNG TIN GIẢI QUYẾT THỦ TỤC HÀNH CHÍNH</a:t>
            </a:r>
          </a:p>
        </p:txBody>
      </p:sp>
      <p:cxnSp>
        <p:nvCxnSpPr>
          <p:cNvPr id="17" name="Straight Connector 16">
            <a:extLst>
              <a:ext uri="{FF2B5EF4-FFF2-40B4-BE49-F238E27FC236}">
                <a16:creationId xmlns:a16="http://schemas.microsoft.com/office/drawing/2014/main" id="{7820433A-B9AC-4FD0-ACE8-1F81949C2613}"/>
              </a:ext>
            </a:extLst>
          </p:cNvPr>
          <p:cNvCxnSpPr/>
          <p:nvPr/>
        </p:nvCxnSpPr>
        <p:spPr>
          <a:xfrm>
            <a:off x="539932" y="5056187"/>
            <a:ext cx="2389643" cy="15964"/>
          </a:xfrm>
          <a:prstGeom prst="line">
            <a:avLst/>
          </a:prstGeom>
          <a:ln w="57150">
            <a:solidFill>
              <a:srgbClr val="E04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D7A4F70-69D5-B4E8-3D24-0B4C9C6D948A}"/>
              </a:ext>
            </a:extLst>
          </p:cNvPr>
          <p:cNvSpPr txBox="1"/>
          <p:nvPr/>
        </p:nvSpPr>
        <p:spPr>
          <a:xfrm>
            <a:off x="9379970" y="7654625"/>
            <a:ext cx="6760009" cy="387798"/>
          </a:xfrm>
          <a:prstGeom prst="rect">
            <a:avLst/>
          </a:prstGeom>
          <a:noFill/>
        </p:spPr>
        <p:txBody>
          <a:bodyPr wrap="square">
            <a:spAutoFit/>
          </a:bodyPr>
          <a:lstStyle/>
          <a:p>
            <a:pPr algn="ctr" defTabSz="1463004">
              <a:buClr>
                <a:srgbClr val="000000"/>
              </a:buClr>
            </a:pPr>
            <a:r>
              <a:rPr lang="en-US" sz="1920" b="1" kern="0" dirty="0">
                <a:latin typeface="Segoe UI" panose="020B0502040204020203" pitchFamily="34" charset="0"/>
                <a:cs typeface="Segoe UI" panose="020B0502040204020203" pitchFamily="34" charset="0"/>
                <a:sym typeface="Arial"/>
              </a:rPr>
              <a:t>Hà </a:t>
            </a:r>
            <a:r>
              <a:rPr lang="en-US" sz="1920" b="1" kern="0" dirty="0" err="1">
                <a:latin typeface="Segoe UI" panose="020B0502040204020203" pitchFamily="34" charset="0"/>
                <a:cs typeface="Segoe UI" panose="020B0502040204020203" pitchFamily="34" charset="0"/>
                <a:sym typeface="Arial"/>
              </a:rPr>
              <a:t>Nội</a:t>
            </a:r>
            <a:r>
              <a:rPr lang="en-US" sz="1920" b="1" kern="0" dirty="0">
                <a:latin typeface="Segoe UI" panose="020B0502040204020203" pitchFamily="34" charset="0"/>
                <a:cs typeface="Segoe UI" panose="020B0502040204020203" pitchFamily="34" charset="0"/>
                <a:sym typeface="Arial"/>
              </a:rPr>
              <a:t>, </a:t>
            </a:r>
            <a:r>
              <a:rPr lang="en-US" sz="1920" b="1" kern="0" dirty="0" err="1">
                <a:latin typeface="Segoe UI" panose="020B0502040204020203" pitchFamily="34" charset="0"/>
                <a:cs typeface="Segoe UI" panose="020B0502040204020203" pitchFamily="34" charset="0"/>
                <a:sym typeface="Arial"/>
              </a:rPr>
              <a:t>ngày</a:t>
            </a:r>
            <a:r>
              <a:rPr lang="en-US" sz="1920" b="1" kern="0" dirty="0">
                <a:latin typeface="Segoe UI" panose="020B0502040204020203" pitchFamily="34" charset="0"/>
                <a:cs typeface="Segoe UI" panose="020B0502040204020203" pitchFamily="34" charset="0"/>
                <a:sym typeface="Arial"/>
              </a:rPr>
              <a:t> 02/12/2025</a:t>
            </a:r>
          </a:p>
        </p:txBody>
      </p:sp>
      <p:pic>
        <p:nvPicPr>
          <p:cNvPr id="2050" name="Picture 2" descr="Logo mới của Bộ Khoa học và Công nghệ: Biểu tượng của trí ...">
            <a:extLst>
              <a:ext uri="{FF2B5EF4-FFF2-40B4-BE49-F238E27FC236}">
                <a16:creationId xmlns:a16="http://schemas.microsoft.com/office/drawing/2014/main" id="{85076E16-77EF-843A-A231-6897ABDD9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0846" y="42926"/>
            <a:ext cx="1513343" cy="151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7327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E2ACF8F-412B-4259-9576-1D195438BE9E}"/>
              </a:ext>
            </a:extLst>
          </p:cNvPr>
          <p:cNvGrpSpPr/>
          <p:nvPr/>
        </p:nvGrpSpPr>
        <p:grpSpPr>
          <a:xfrm>
            <a:off x="2512532" y="1733006"/>
            <a:ext cx="3119960" cy="2810622"/>
            <a:chOff x="2894307" y="788253"/>
            <a:chExt cx="5026316" cy="4527966"/>
          </a:xfrm>
          <a:solidFill>
            <a:schemeClr val="accent4"/>
          </a:solidFill>
        </p:grpSpPr>
        <p:grpSp>
          <p:nvGrpSpPr>
            <p:cNvPr id="18" name="Group 17">
              <a:extLst>
                <a:ext uri="{FF2B5EF4-FFF2-40B4-BE49-F238E27FC236}">
                  <a16:creationId xmlns:a16="http://schemas.microsoft.com/office/drawing/2014/main" id="{120A5C67-A09E-41E0-8719-B15397341675}"/>
                </a:ext>
              </a:extLst>
            </p:cNvPr>
            <p:cNvGrpSpPr/>
            <p:nvPr/>
          </p:nvGrpSpPr>
          <p:grpSpPr>
            <a:xfrm>
              <a:off x="3617375" y="788253"/>
              <a:ext cx="4303248" cy="4527966"/>
              <a:chOff x="5266044" y="3820965"/>
              <a:chExt cx="2472245" cy="2601348"/>
            </a:xfrm>
            <a:grpFill/>
          </p:grpSpPr>
          <p:sp>
            <p:nvSpPr>
              <p:cNvPr id="11" name="Freeform: Shape 10">
                <a:extLst>
                  <a:ext uri="{FF2B5EF4-FFF2-40B4-BE49-F238E27FC236}">
                    <a16:creationId xmlns:a16="http://schemas.microsoft.com/office/drawing/2014/main" id="{B4C59625-C7FB-408D-B215-BD166DC61295}"/>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2" name="Freeform: Shape 11">
                <a:extLst>
                  <a:ext uri="{FF2B5EF4-FFF2-40B4-BE49-F238E27FC236}">
                    <a16:creationId xmlns:a16="http://schemas.microsoft.com/office/drawing/2014/main" id="{40908E7C-5307-428C-9E05-94ABF7F940A2}"/>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3" name="Freeform: Shape 12">
                <a:extLst>
                  <a:ext uri="{FF2B5EF4-FFF2-40B4-BE49-F238E27FC236}">
                    <a16:creationId xmlns:a16="http://schemas.microsoft.com/office/drawing/2014/main" id="{5098541D-8915-4926-8EAA-271CB0CCF89D}"/>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4" name="Freeform: Shape 13">
                <a:extLst>
                  <a:ext uri="{FF2B5EF4-FFF2-40B4-BE49-F238E27FC236}">
                    <a16:creationId xmlns:a16="http://schemas.microsoft.com/office/drawing/2014/main" id="{E487868F-3510-4147-938A-BE68F2183A54}"/>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5" name="Freeform: Shape 14">
                <a:extLst>
                  <a:ext uri="{FF2B5EF4-FFF2-40B4-BE49-F238E27FC236}">
                    <a16:creationId xmlns:a16="http://schemas.microsoft.com/office/drawing/2014/main" id="{D92633D7-D0C2-417C-9461-9559C8CE68E8}"/>
                  </a:ext>
                </a:extLst>
              </p:cNvPr>
              <p:cNvSpPr/>
              <p:nvPr/>
            </p:nvSpPr>
            <p:spPr>
              <a:xfrm>
                <a:off x="5266044" y="5024043"/>
                <a:ext cx="1819275" cy="781050"/>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6" name="Freeform: Shape 15">
                <a:extLst>
                  <a:ext uri="{FF2B5EF4-FFF2-40B4-BE49-F238E27FC236}">
                    <a16:creationId xmlns:a16="http://schemas.microsoft.com/office/drawing/2014/main" id="{716C971D-B04E-4997-98E7-0D28B39A7AE2}"/>
                  </a:ext>
                </a:extLst>
              </p:cNvPr>
              <p:cNvSpPr/>
              <p:nvPr/>
            </p:nvSpPr>
            <p:spPr>
              <a:xfrm>
                <a:off x="5266044" y="5140248"/>
                <a:ext cx="1790700" cy="304800"/>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7" name="Freeform: Shape 16">
                <a:extLst>
                  <a:ext uri="{FF2B5EF4-FFF2-40B4-BE49-F238E27FC236}">
                    <a16:creationId xmlns:a16="http://schemas.microsoft.com/office/drawing/2014/main" id="{7EF1BC10-5394-4692-A653-21E97C02C741}"/>
                  </a:ext>
                </a:extLst>
              </p:cNvPr>
              <p:cNvSpPr/>
              <p:nvPr/>
            </p:nvSpPr>
            <p:spPr>
              <a:xfrm>
                <a:off x="5273188" y="3820965"/>
                <a:ext cx="2465101" cy="1458824"/>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sp>
          <p:nvSpPr>
            <p:cNvPr id="21" name="Freeform: Shape 20">
              <a:extLst>
                <a:ext uri="{FF2B5EF4-FFF2-40B4-BE49-F238E27FC236}">
                  <a16:creationId xmlns:a16="http://schemas.microsoft.com/office/drawing/2014/main" id="{6BB05B07-7AC0-439B-831A-7713EFCBADB2}"/>
                </a:ext>
              </a:extLst>
            </p:cNvPr>
            <p:cNvSpPr/>
            <p:nvPr/>
          </p:nvSpPr>
          <p:spPr>
            <a:xfrm rot="1779947">
              <a:off x="3205947" y="3169645"/>
              <a:ext cx="247650" cy="238125"/>
            </a:xfrm>
            <a:custGeom>
              <a:avLst/>
              <a:gdLst>
                <a:gd name="connsiteX0" fmla="*/ 71914 w 247650"/>
                <a:gd name="connsiteY0" fmla="*/ 231934 h 238125"/>
                <a:gd name="connsiteX1" fmla="*/ 242411 w 247650"/>
                <a:gd name="connsiteY1" fmla="*/ 7144 h 238125"/>
                <a:gd name="connsiteX2" fmla="*/ 7144 w 247650"/>
                <a:gd name="connsiteY2" fmla="*/ 34766 h 238125"/>
              </a:gdLst>
              <a:ahLst/>
              <a:cxnLst>
                <a:cxn ang="0">
                  <a:pos x="connsiteX0" y="connsiteY0"/>
                </a:cxn>
                <a:cxn ang="0">
                  <a:pos x="connsiteX1" y="connsiteY1"/>
                </a:cxn>
                <a:cxn ang="0">
                  <a:pos x="connsiteX2" y="connsiteY2"/>
                </a:cxn>
              </a:cxnLst>
              <a:rect l="l" t="t" r="r" b="b"/>
              <a:pathLst>
                <a:path w="247650" h="238125">
                  <a:moveTo>
                    <a:pt x="71914" y="231934"/>
                  </a:moveTo>
                  <a:lnTo>
                    <a:pt x="242411" y="7144"/>
                  </a:lnTo>
                  <a:lnTo>
                    <a:pt x="7144" y="34766"/>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2" name="Freeform: Shape 21">
              <a:extLst>
                <a:ext uri="{FF2B5EF4-FFF2-40B4-BE49-F238E27FC236}">
                  <a16:creationId xmlns:a16="http://schemas.microsoft.com/office/drawing/2014/main" id="{77CA0A9A-B4C5-44E3-AD6F-D32EC651C94B}"/>
                </a:ext>
              </a:extLst>
            </p:cNvPr>
            <p:cNvSpPr/>
            <p:nvPr/>
          </p:nvSpPr>
          <p:spPr>
            <a:xfrm rot="20731799">
              <a:off x="3220235" y="3315378"/>
              <a:ext cx="409575" cy="342900"/>
            </a:xfrm>
            <a:custGeom>
              <a:avLst/>
              <a:gdLst>
                <a:gd name="connsiteX0" fmla="*/ 407194 w 409575"/>
                <a:gd name="connsiteY0" fmla="*/ 7144 h 342900"/>
                <a:gd name="connsiteX1" fmla="*/ 7144 w 409575"/>
                <a:gd name="connsiteY1" fmla="*/ 270986 h 342900"/>
                <a:gd name="connsiteX2" fmla="*/ 163354 w 409575"/>
                <a:gd name="connsiteY2" fmla="*/ 338614 h 342900"/>
              </a:gdLst>
              <a:ahLst/>
              <a:cxnLst>
                <a:cxn ang="0">
                  <a:pos x="connsiteX0" y="connsiteY0"/>
                </a:cxn>
                <a:cxn ang="0">
                  <a:pos x="connsiteX1" y="connsiteY1"/>
                </a:cxn>
                <a:cxn ang="0">
                  <a:pos x="connsiteX2" y="connsiteY2"/>
                </a:cxn>
              </a:cxnLst>
              <a:rect l="l" t="t" r="r" b="b"/>
              <a:pathLst>
                <a:path w="409575" h="342900">
                  <a:moveTo>
                    <a:pt x="407194" y="7144"/>
                  </a:moveTo>
                  <a:lnTo>
                    <a:pt x="7144" y="270986"/>
                  </a:lnTo>
                  <a:lnTo>
                    <a:pt x="163354" y="33861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3" name="Cross 22">
              <a:extLst>
                <a:ext uri="{FF2B5EF4-FFF2-40B4-BE49-F238E27FC236}">
                  <a16:creationId xmlns:a16="http://schemas.microsoft.com/office/drawing/2014/main" id="{F2C440BD-A1EE-4511-A092-66A0C3562169}"/>
                </a:ext>
              </a:extLst>
            </p:cNvPr>
            <p:cNvSpPr/>
            <p:nvPr/>
          </p:nvSpPr>
          <p:spPr>
            <a:xfrm rot="1642289">
              <a:off x="2894307" y="2939798"/>
              <a:ext cx="140339" cy="140339"/>
            </a:xfrm>
            <a:prstGeom prst="plus">
              <a:avLst>
                <a:gd name="adj" fmla="val 437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4" name="Star: 5 Points 23">
              <a:extLst>
                <a:ext uri="{FF2B5EF4-FFF2-40B4-BE49-F238E27FC236}">
                  <a16:creationId xmlns:a16="http://schemas.microsoft.com/office/drawing/2014/main" id="{1567340D-C398-499C-B7C4-D71207E9DAA5}"/>
                </a:ext>
              </a:extLst>
            </p:cNvPr>
            <p:cNvSpPr/>
            <p:nvPr/>
          </p:nvSpPr>
          <p:spPr>
            <a:xfrm rot="1627316">
              <a:off x="3122393" y="3454277"/>
              <a:ext cx="155440" cy="15544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5" name="Freeform: Shape 24">
              <a:extLst>
                <a:ext uri="{FF2B5EF4-FFF2-40B4-BE49-F238E27FC236}">
                  <a16:creationId xmlns:a16="http://schemas.microsoft.com/office/drawing/2014/main" id="{A2DAE22E-C2FD-42A4-82EB-6374FBA71F36}"/>
                </a:ext>
              </a:extLst>
            </p:cNvPr>
            <p:cNvSpPr/>
            <p:nvPr/>
          </p:nvSpPr>
          <p:spPr>
            <a:xfrm rot="160678" flipV="1">
              <a:off x="3216871" y="2860160"/>
              <a:ext cx="291865" cy="238731"/>
            </a:xfrm>
            <a:custGeom>
              <a:avLst/>
              <a:gdLst>
                <a:gd name="connsiteX0" fmla="*/ 407194 w 409575"/>
                <a:gd name="connsiteY0" fmla="*/ 7144 h 342900"/>
                <a:gd name="connsiteX1" fmla="*/ 7144 w 409575"/>
                <a:gd name="connsiteY1" fmla="*/ 270986 h 342900"/>
                <a:gd name="connsiteX2" fmla="*/ 163354 w 409575"/>
                <a:gd name="connsiteY2" fmla="*/ 338614 h 342900"/>
                <a:gd name="connsiteX0" fmla="*/ 291865 w 291865"/>
                <a:gd name="connsiteY0" fmla="*/ 0 h 244921"/>
                <a:gd name="connsiteX1" fmla="*/ 0 w 291865"/>
                <a:gd name="connsiteY1" fmla="*/ 177293 h 244921"/>
                <a:gd name="connsiteX2" fmla="*/ 156210 w 291865"/>
                <a:gd name="connsiteY2" fmla="*/ 244921 h 244921"/>
                <a:gd name="connsiteX3" fmla="*/ 291865 w 291865"/>
                <a:gd name="connsiteY3" fmla="*/ 0 h 244921"/>
                <a:gd name="connsiteX0" fmla="*/ 291865 w 291865"/>
                <a:gd name="connsiteY0" fmla="*/ 0 h 202224"/>
                <a:gd name="connsiteX1" fmla="*/ 0 w 291865"/>
                <a:gd name="connsiteY1" fmla="*/ 177293 h 202224"/>
                <a:gd name="connsiteX2" fmla="*/ 138611 w 291865"/>
                <a:gd name="connsiteY2" fmla="*/ 202224 h 202224"/>
                <a:gd name="connsiteX3" fmla="*/ 291865 w 291865"/>
                <a:gd name="connsiteY3" fmla="*/ 0 h 202224"/>
              </a:gdLst>
              <a:ahLst/>
              <a:cxnLst>
                <a:cxn ang="0">
                  <a:pos x="connsiteX0" y="connsiteY0"/>
                </a:cxn>
                <a:cxn ang="0">
                  <a:pos x="connsiteX1" y="connsiteY1"/>
                </a:cxn>
                <a:cxn ang="0">
                  <a:pos x="connsiteX2" y="connsiteY2"/>
                </a:cxn>
                <a:cxn ang="0">
                  <a:pos x="connsiteX3" y="connsiteY3"/>
                </a:cxn>
              </a:cxnLst>
              <a:rect l="l" t="t" r="r" b="b"/>
              <a:pathLst>
                <a:path w="291865" h="202224">
                  <a:moveTo>
                    <a:pt x="291865" y="0"/>
                  </a:moveTo>
                  <a:lnTo>
                    <a:pt x="0" y="177293"/>
                  </a:lnTo>
                  <a:lnTo>
                    <a:pt x="138611" y="202224"/>
                  </a:lnTo>
                  <a:cubicBezTo>
                    <a:pt x="219891" y="91734"/>
                    <a:pt x="210585" y="110490"/>
                    <a:pt x="291865" y="0"/>
                  </a:cubicBez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grpSp>
        <p:nvGrpSpPr>
          <p:cNvPr id="36" name="Group 35">
            <a:extLst>
              <a:ext uri="{FF2B5EF4-FFF2-40B4-BE49-F238E27FC236}">
                <a16:creationId xmlns:a16="http://schemas.microsoft.com/office/drawing/2014/main" id="{47BFF0FC-DCAB-47B2-8C30-94BCD79923D1}"/>
              </a:ext>
            </a:extLst>
          </p:cNvPr>
          <p:cNvGrpSpPr/>
          <p:nvPr/>
        </p:nvGrpSpPr>
        <p:grpSpPr>
          <a:xfrm>
            <a:off x="4076381" y="4687635"/>
            <a:ext cx="9800783" cy="170642"/>
            <a:chOff x="3632040" y="5304907"/>
            <a:chExt cx="8559959" cy="137006"/>
          </a:xfrm>
        </p:grpSpPr>
        <p:grpSp>
          <p:nvGrpSpPr>
            <p:cNvPr id="27" name="Group 26">
              <a:extLst>
                <a:ext uri="{FF2B5EF4-FFF2-40B4-BE49-F238E27FC236}">
                  <a16:creationId xmlns:a16="http://schemas.microsoft.com/office/drawing/2014/main" id="{C77B777B-DEA8-4573-8596-03CD5CF4ACD7}"/>
                </a:ext>
              </a:extLst>
            </p:cNvPr>
            <p:cNvGrpSpPr/>
            <p:nvPr/>
          </p:nvGrpSpPr>
          <p:grpSpPr>
            <a:xfrm>
              <a:off x="3632040" y="5310936"/>
              <a:ext cx="4279981" cy="130977"/>
              <a:chOff x="11445923" y="0"/>
              <a:chExt cx="1119115" cy="2552282"/>
            </a:xfrm>
          </p:grpSpPr>
          <p:sp>
            <p:nvSpPr>
              <p:cNvPr id="28" name="Rectangle 27">
                <a:extLst>
                  <a:ext uri="{FF2B5EF4-FFF2-40B4-BE49-F238E27FC236}">
                    <a16:creationId xmlns:a16="http://schemas.microsoft.com/office/drawing/2014/main" id="{AE60B278-363D-4CBD-BEC2-21DBD0331773}"/>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29" name="Rectangle 28">
                <a:extLst>
                  <a:ext uri="{FF2B5EF4-FFF2-40B4-BE49-F238E27FC236}">
                    <a16:creationId xmlns:a16="http://schemas.microsoft.com/office/drawing/2014/main" id="{8BC28E13-95D1-456C-9D5E-99C7C947E1E0}"/>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0" name="Rectangle 29">
                <a:extLst>
                  <a:ext uri="{FF2B5EF4-FFF2-40B4-BE49-F238E27FC236}">
                    <a16:creationId xmlns:a16="http://schemas.microsoft.com/office/drawing/2014/main" id="{B574B2F7-DAB3-42A4-AB9B-0B484B0455E9}"/>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nvGrpSpPr>
            <p:cNvPr id="31" name="Group 30">
              <a:extLst>
                <a:ext uri="{FF2B5EF4-FFF2-40B4-BE49-F238E27FC236}">
                  <a16:creationId xmlns:a16="http://schemas.microsoft.com/office/drawing/2014/main" id="{E451F46C-5462-4285-B560-9B15C506BCF2}"/>
                </a:ext>
              </a:extLst>
            </p:cNvPr>
            <p:cNvGrpSpPr/>
            <p:nvPr/>
          </p:nvGrpSpPr>
          <p:grpSpPr>
            <a:xfrm>
              <a:off x="7912018" y="5304907"/>
              <a:ext cx="4279981" cy="137006"/>
              <a:chOff x="11445923" y="0"/>
              <a:chExt cx="1119115" cy="2552282"/>
            </a:xfrm>
          </p:grpSpPr>
          <p:sp>
            <p:nvSpPr>
              <p:cNvPr id="32" name="Rectangle 31">
                <a:extLst>
                  <a:ext uri="{FF2B5EF4-FFF2-40B4-BE49-F238E27FC236}">
                    <a16:creationId xmlns:a16="http://schemas.microsoft.com/office/drawing/2014/main" id="{B4DDE81F-6471-4E3B-ACB1-05368C5221F6}"/>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3" name="Rectangle 32">
                <a:extLst>
                  <a:ext uri="{FF2B5EF4-FFF2-40B4-BE49-F238E27FC236}">
                    <a16:creationId xmlns:a16="http://schemas.microsoft.com/office/drawing/2014/main" id="{FF199574-BA69-4459-9AAF-BBE602C7B5A9}"/>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4" name="Rectangle 33">
                <a:extLst>
                  <a:ext uri="{FF2B5EF4-FFF2-40B4-BE49-F238E27FC236}">
                    <a16:creationId xmlns:a16="http://schemas.microsoft.com/office/drawing/2014/main" id="{3C84CA51-8DA3-444D-9FC1-163933FD07B1}"/>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grpSp>
        <p:nvGrpSpPr>
          <p:cNvPr id="35" name="Group 28"/>
          <p:cNvGrpSpPr>
            <a:grpSpLocks noChangeAspect="1"/>
          </p:cNvGrpSpPr>
          <p:nvPr/>
        </p:nvGrpSpPr>
        <p:grpSpPr bwMode="auto">
          <a:xfrm>
            <a:off x="1440618" y="608770"/>
            <a:ext cx="12929570" cy="6437293"/>
            <a:chOff x="-2508" y="-1001"/>
            <a:chExt cx="12698" cy="6322"/>
          </a:xfrm>
          <a:solidFill>
            <a:schemeClr val="bg1">
              <a:lumMod val="65000"/>
              <a:alpha val="16000"/>
            </a:schemeClr>
          </a:solidFill>
        </p:grpSpPr>
        <p:sp>
          <p:nvSpPr>
            <p:cNvPr id="37"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39"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0"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1"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2"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3"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4"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5"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6"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7"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8"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9"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0"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1"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2"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3"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4"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5"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6"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7"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8"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9"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0"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1"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2"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3"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4"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5"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6"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7"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8"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9"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0"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1"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2"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3"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4"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5"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6"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7"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8"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9"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0"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1"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2"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3"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4"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5"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6"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7"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8"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9"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0"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1"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2"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3"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4"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5"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6"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7"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8"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9"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0"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1"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2"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3"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4"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5"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6"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7"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8"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9"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0"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1"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2"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3"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4"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5"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6"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7"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8"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9"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0"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1"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2"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3"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4"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5"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6"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7"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8"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9"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0"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1"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2"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3"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4"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5"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6"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7"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8"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9"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0"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1"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2"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3"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4"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5"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6"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7"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8"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9"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0"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1"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2"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3"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4"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5"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6"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7"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8"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9"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0"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1"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2"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3"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4"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5"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6"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7"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8"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9"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0"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1"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2"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3"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4"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5"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6"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7"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8"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9"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0"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1"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2"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3"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4"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5"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6"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7"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8"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9"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0"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1"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2"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3"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4"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5"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6"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7"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8"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9"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0"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1"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2"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3"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4"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5"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6"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7"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8"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9"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0"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1"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2"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3"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grpSp>
      <p:sp>
        <p:nvSpPr>
          <p:cNvPr id="214" name="Freeform 31"/>
          <p:cNvSpPr>
            <a:spLocks/>
          </p:cNvSpPr>
          <p:nvPr/>
        </p:nvSpPr>
        <p:spPr bwMode="auto">
          <a:xfrm>
            <a:off x="2834377" y="2201370"/>
            <a:ext cx="2798114" cy="1169954"/>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solidFill>
            <a:schemeClr val="bg1">
              <a:lumMod val="65000"/>
              <a:alpha val="16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algn="ctr"/>
            <a:r>
              <a:rPr lang="en-US" sz="4320" b="1" dirty="0">
                <a:solidFill>
                  <a:schemeClr val="bg1"/>
                </a:solidFill>
                <a:latin typeface="Segoe UI" panose="020B0502040204020203" pitchFamily="34" charset="0"/>
                <a:cs typeface="Segoe UI" panose="020B0502040204020203" pitchFamily="34" charset="0"/>
              </a:rPr>
              <a:t>PHẦN 2.1</a:t>
            </a:r>
          </a:p>
        </p:txBody>
      </p:sp>
      <p:sp>
        <p:nvSpPr>
          <p:cNvPr id="4" name="TextBox 3">
            <a:extLst>
              <a:ext uri="{FF2B5EF4-FFF2-40B4-BE49-F238E27FC236}">
                <a16:creationId xmlns:a16="http://schemas.microsoft.com/office/drawing/2014/main" id="{948A2979-A456-4286-B8FC-8FF4C0C58EFD}"/>
              </a:ext>
            </a:extLst>
          </p:cNvPr>
          <p:cNvSpPr txBox="1"/>
          <p:nvPr/>
        </p:nvSpPr>
        <p:spPr>
          <a:xfrm>
            <a:off x="3593168" y="3372970"/>
            <a:ext cx="9381280" cy="1057341"/>
          </a:xfrm>
          <a:prstGeom prst="rect">
            <a:avLst/>
          </a:prstGeom>
          <a:noFill/>
        </p:spPr>
        <p:txBody>
          <a:bodyPr wrap="square" rtlCol="0" anchor="ctr">
            <a:spAutoFit/>
          </a:bodyPr>
          <a:lstStyle/>
          <a:p>
            <a:pPr lvl="0" algn="ctr">
              <a:lnSpc>
                <a:spcPct val="120000"/>
              </a:lnSpc>
              <a:defRPr/>
            </a:pPr>
            <a:r>
              <a:rPr lang="vi-VN" sz="5760" b="1" dirty="0">
                <a:solidFill>
                  <a:srgbClr val="E04F00"/>
                </a:solidFill>
                <a:latin typeface="Segoe UI" panose="020B0502040204020203" pitchFamily="34" charset="0"/>
                <a:cs typeface="Segoe UI" panose="020B0502040204020203" pitchFamily="34" charset="0"/>
              </a:rPr>
              <a:t>CƠ SỞ PHÁP LÝ</a:t>
            </a:r>
            <a:endParaRPr lang="en-US" sz="5760" b="1" dirty="0">
              <a:solidFill>
                <a:srgbClr val="E04F00"/>
              </a:solidFill>
              <a:latin typeface="Segoe UI" panose="020B0502040204020203" pitchFamily="34" charset="0"/>
              <a:ea typeface="Avenir Next" charset="0"/>
              <a:cs typeface="Segoe UI" panose="020B0502040204020203" pitchFamily="34" charset="0"/>
            </a:endParaRPr>
          </a:p>
        </p:txBody>
      </p:sp>
    </p:spTree>
    <p:extLst>
      <p:ext uri="{BB962C8B-B14F-4D97-AF65-F5344CB8AC3E}">
        <p14:creationId xmlns:p14="http://schemas.microsoft.com/office/powerpoint/2010/main" val="29132625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7330" y="808639"/>
            <a:ext cx="5990749" cy="602456"/>
          </a:xfrm>
          <a:prstGeom prst="rect">
            <a:avLst/>
          </a:prstGeom>
          <a:noFill/>
          <a:ln/>
        </p:spPr>
        <p:txBody>
          <a:bodyPr wrap="none" lIns="0" tIns="0" rIns="0" bIns="0" rtlCol="0" anchor="t"/>
          <a:lstStyle/>
          <a:p>
            <a:pPr marL="0" indent="0" algn="l">
              <a:lnSpc>
                <a:spcPts val="4700"/>
              </a:lnSpc>
              <a:buNone/>
            </a:pPr>
            <a:r>
              <a:rPr lang="en-US" sz="3750" b="1" dirty="0">
                <a:solidFill>
                  <a:srgbClr val="CC4900"/>
                </a:solidFill>
                <a:latin typeface="Roboto Slab" pitchFamily="34" charset="0"/>
                <a:ea typeface="Roboto Slab" pitchFamily="34" charset="-122"/>
                <a:cs typeface="Roboto Slab" pitchFamily="34" charset="-120"/>
              </a:rPr>
              <a:t>Công tác lãnh đạo, chỉ đạo</a:t>
            </a:r>
            <a:endParaRPr lang="en-US" sz="3750" dirty="0"/>
          </a:p>
        </p:txBody>
      </p:sp>
      <p:sp>
        <p:nvSpPr>
          <p:cNvPr id="4" name="Shape 1"/>
          <p:cNvSpPr/>
          <p:nvPr/>
        </p:nvSpPr>
        <p:spPr>
          <a:xfrm>
            <a:off x="6280190" y="1585199"/>
            <a:ext cx="7556421" cy="3495794"/>
          </a:xfrm>
          <a:prstGeom prst="roundRect">
            <a:avLst>
              <a:gd name="adj" fmla="val 3422"/>
            </a:avLst>
          </a:prstGeom>
          <a:solidFill>
            <a:srgbClr val="FBFCFE"/>
          </a:solidFill>
          <a:ln w="2286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2"/>
          <p:cNvSpPr/>
          <p:nvPr/>
        </p:nvSpPr>
        <p:spPr>
          <a:xfrm>
            <a:off x="6257330" y="1585199"/>
            <a:ext cx="91440" cy="3495794"/>
          </a:xfrm>
          <a:prstGeom prst="roundRect">
            <a:avLst>
              <a:gd name="adj" fmla="val 31628"/>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3"/>
          <p:cNvSpPr/>
          <p:nvPr/>
        </p:nvSpPr>
        <p:spPr>
          <a:xfrm>
            <a:off x="6564392" y="1839715"/>
            <a:ext cx="7056596" cy="3025656"/>
          </a:xfrm>
          <a:prstGeom prst="rect">
            <a:avLst/>
          </a:prstGeom>
          <a:noFill/>
          <a:ln/>
        </p:spPr>
        <p:txBody>
          <a:bodyPr wrap="square" lIns="0" tIns="0" rIns="0" bIns="0" rtlCol="0" anchor="t"/>
          <a:lstStyle/>
          <a:p>
            <a:pPr marL="0" indent="0" algn="l">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Căn cứ Thông báo kết luận số 35-TB/TGV ngày 11/7/2025 của Tổ Giúp việc Ban Chỉ đạo Trung ương về phát triển khoa học, công nghệ, đổi mới sáng tạo và chuyển đổi số, trong đó giao các bộ, ngành: </a:t>
            </a:r>
            <a:r>
              <a:rPr lang="en-US" sz="16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"Chủ trì, phối hợp với Bộ Công an, Bộ Tài chính, Bộ Khoa học và Công nghệ, Văn phòng Chính phủ và các địa phương trên cơ sở kết quả tái cấu trúc quy trình thủ tục hành chính, </a:t>
            </a:r>
            <a:r>
              <a:rPr lang="en-US" sz="1600" b="1" i="1" u="sng" dirty="0">
                <a:solidFill>
                  <a:srgbClr val="010511"/>
                </a:solidFill>
                <a:latin typeface="Noto Serif" panose="02020600060500020200" pitchFamily="18" charset="0"/>
                <a:ea typeface="Noto Serif" panose="02020600060500020200" pitchFamily="18" charset="0"/>
                <a:cs typeface="Noto Serif" panose="02020600060500020200" pitchFamily="18" charset="0"/>
              </a:rPr>
              <a:t>thực hiện xây dựng và cung cấp các dịch vụ công trực tuyến thuộc thẩm quyền giái quyết của cấp tỉnh, cấp xã </a:t>
            </a:r>
            <a:r>
              <a:rPr lang="en-US" sz="16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theo mô hình tập trung, tích hợp trên Cổng Dịch vụ công quốc gia (Cổng DVCQG), bảo đảm thống nhất, đồng bộ, dễ thực hiện, giúp tiết kiệm thời gian, công sức, kinh phí và tránh đầu tư trùng lặp. </a:t>
            </a:r>
            <a:r>
              <a:rPr lang="en-US" sz="1600" b="1"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Hoàn thành trước ngày 01/01/2026</a:t>
            </a:r>
            <a:r>
              <a:rPr lang="en-US" sz="16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Shape 4"/>
          <p:cNvSpPr/>
          <p:nvPr/>
        </p:nvSpPr>
        <p:spPr>
          <a:xfrm>
            <a:off x="6280190" y="5273754"/>
            <a:ext cx="7556421" cy="2428308"/>
          </a:xfrm>
          <a:prstGeom prst="roundRect">
            <a:avLst>
              <a:gd name="adj" fmla="val 5561"/>
            </a:avLst>
          </a:prstGeom>
          <a:solidFill>
            <a:srgbClr val="FBFCFE"/>
          </a:solidFill>
          <a:ln w="2286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8" name="Shape 5"/>
          <p:cNvSpPr/>
          <p:nvPr/>
        </p:nvSpPr>
        <p:spPr>
          <a:xfrm>
            <a:off x="6257330" y="5273754"/>
            <a:ext cx="91440" cy="2428308"/>
          </a:xfrm>
          <a:prstGeom prst="roundRect">
            <a:avLst>
              <a:gd name="adj" fmla="val 31628"/>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6"/>
          <p:cNvSpPr/>
          <p:nvPr/>
        </p:nvSpPr>
        <p:spPr>
          <a:xfrm>
            <a:off x="6564392" y="5489377"/>
            <a:ext cx="7056596" cy="1897573"/>
          </a:xfrm>
          <a:prstGeom prst="rect">
            <a:avLst/>
          </a:prstGeom>
          <a:noFill/>
          <a:ln/>
        </p:spPr>
        <p:txBody>
          <a:bodyPr wrap="square" lIns="0" tIns="0" rIns="0" bIns="0" rtlCol="0" anchor="t"/>
          <a:lstStyle/>
          <a:p>
            <a:pPr marL="0" indent="0" algn="l">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Nghị quyết số 268/NQ-CP ngày 31/8/2025 của Chính phủ về tình hình triển khai thực hiện và vận hành mô hình chính quyền địa phương 02 cấp, Bộ Khoa học và Công nghệ được giao nhiệm vụ </a:t>
            </a:r>
            <a:r>
              <a:rPr lang="en-US" sz="16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"…ban hành kiến trúc Hệ thống thông tin giải quyết thủ tục hành chính cấp bộ, cấp tỉnh, bảo đảm sử dụng các nền tảng số tập trung, thống nhất, kết nối với các cơ sở dữ liệu quốc gia, cơ sở dữ liệu chuyên ngành"</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Slide 12">
    <p:spTree>
      <p:nvGrpSpPr>
        <p:cNvPr id="1" name=""/>
        <p:cNvGrpSpPr/>
        <p:nvPr/>
      </p:nvGrpSpPr>
      <p:grpSpPr>
        <a:xfrm>
          <a:off x="0" y="0"/>
          <a:ext cx="0" cy="0"/>
          <a:chOff x="0" y="0"/>
          <a:chExt cx="0" cy="0"/>
        </a:xfrm>
      </p:grpSpPr>
      <p:sp>
        <p:nvSpPr>
          <p:cNvPr id="2" name="Text 0"/>
          <p:cNvSpPr/>
          <p:nvPr/>
        </p:nvSpPr>
        <p:spPr>
          <a:xfrm>
            <a:off x="793790" y="1840349"/>
            <a:ext cx="5637014" cy="566976"/>
          </a:xfrm>
          <a:prstGeom prst="rect">
            <a:avLst/>
          </a:prstGeom>
          <a:noFill/>
          <a:ln/>
        </p:spPr>
        <p:txBody>
          <a:bodyPr wrap="none" lIns="0" tIns="0" rIns="0" bIns="0" rtlCol="0" anchor="t"/>
          <a:lstStyle/>
          <a:p>
            <a:pPr marL="0" indent="0" algn="l">
              <a:lnSpc>
                <a:spcPts val="4450"/>
              </a:lnSpc>
              <a:buNone/>
            </a:pPr>
            <a:r>
              <a:rPr lang="en-US" sz="35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Công tác lãnh đạo, chỉ đạo</a:t>
            </a:r>
            <a:endParaRPr lang="en-US" sz="35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Shape 1"/>
          <p:cNvSpPr/>
          <p:nvPr/>
        </p:nvSpPr>
        <p:spPr>
          <a:xfrm>
            <a:off x="793790" y="2860953"/>
            <a:ext cx="6407944" cy="4032216"/>
          </a:xfrm>
          <a:prstGeom prst="roundRect">
            <a:avLst>
              <a:gd name="adj" fmla="val 4147"/>
            </a:avLst>
          </a:prstGeom>
          <a:solidFill>
            <a:srgbClr val="FBFCFE"/>
          </a:solidFill>
          <a:ln w="3048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63310" y="2860953"/>
            <a:ext cx="121920" cy="4032216"/>
          </a:xfrm>
          <a:prstGeom prst="roundRect">
            <a:avLst>
              <a:gd name="adj" fmla="val 27907"/>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1142524" y="3118246"/>
            <a:ext cx="5801916" cy="1214849"/>
          </a:xfrm>
          <a:prstGeom prst="rect">
            <a:avLst/>
          </a:prstGeom>
          <a:noFill/>
          <a:ln/>
        </p:spPr>
        <p:txBody>
          <a:bodyPr wrap="square" lIns="0" tIns="0" rIns="0" bIns="0" rtlCol="0" anchor="t"/>
          <a:lstStyle/>
          <a:p>
            <a:pPr marL="0" indent="0" algn="l">
              <a:lnSpc>
                <a:spcPts val="2750"/>
              </a:lnSpc>
              <a:buNone/>
            </a:pPr>
            <a:r>
              <a:rPr lang="en-US" sz="22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Ngày 11/09/2025, Bộ Khoa học và Công nghệ ban hành Quyết định số 2618/QĐ-BKHCN</a:t>
            </a:r>
            <a:endParaRPr lang="en-US" sz="22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1142524" y="4317325"/>
            <a:ext cx="5801916" cy="2073735"/>
          </a:xfrm>
          <a:prstGeom prst="rect">
            <a:avLst/>
          </a:prstGeom>
          <a:noFill/>
          <a:ln/>
        </p:spPr>
        <p:txBody>
          <a:bodyPr wrap="square" lIns="0" tIns="0" rIns="0" bIns="0" rtlCol="0" anchor="t"/>
          <a:lstStyle/>
          <a:p>
            <a:pPr marL="0" indent="0" algn="just">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về việc ban hành danh mục và kế hoạch triển khai các nền tảng số quốc gia, nền tảng số dùng chung của ngành, lĩnh vực, vùng. Trong đó, các Nền tảng/Hệ thống thông tin giải quyết thủ tục hành chính của các Bộ, ngành có thời hạn hoàn thành đến ngày 31/12/2025.</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Shape 5"/>
          <p:cNvSpPr/>
          <p:nvPr/>
        </p:nvSpPr>
        <p:spPr>
          <a:xfrm>
            <a:off x="7428548" y="2860953"/>
            <a:ext cx="6408063" cy="4032216"/>
          </a:xfrm>
          <a:prstGeom prst="roundRect">
            <a:avLst>
              <a:gd name="adj" fmla="val 4147"/>
            </a:avLst>
          </a:prstGeom>
          <a:solidFill>
            <a:srgbClr val="FBFCFE"/>
          </a:solidFill>
          <a:ln w="3048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8" name="Shape 6"/>
          <p:cNvSpPr/>
          <p:nvPr/>
        </p:nvSpPr>
        <p:spPr>
          <a:xfrm>
            <a:off x="7398067" y="2860953"/>
            <a:ext cx="121920" cy="4032216"/>
          </a:xfrm>
          <a:prstGeom prst="roundRect">
            <a:avLst>
              <a:gd name="adj" fmla="val 27907"/>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7"/>
          <p:cNvSpPr/>
          <p:nvPr/>
        </p:nvSpPr>
        <p:spPr>
          <a:xfrm>
            <a:off x="7777282" y="3118246"/>
            <a:ext cx="5802035" cy="809899"/>
          </a:xfrm>
          <a:prstGeom prst="rect">
            <a:avLst/>
          </a:prstGeom>
          <a:noFill/>
          <a:ln/>
        </p:spPr>
        <p:txBody>
          <a:bodyPr wrap="square" lIns="0" tIns="0" rIns="0" bIns="0" rtlCol="0" anchor="t"/>
          <a:lstStyle/>
          <a:p>
            <a:pPr marL="0" indent="0" algn="l">
              <a:lnSpc>
                <a:spcPts val="2750"/>
              </a:lnSpc>
              <a:buNone/>
            </a:pPr>
            <a:r>
              <a:rPr lang="en-US" sz="22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Ngày 17/10/2025, Cục Chuyển đổi số quốc gia đã trình Lãnh đạo Bộ</a:t>
            </a:r>
            <a:endParaRPr lang="en-US" sz="22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8"/>
          <p:cNvSpPr/>
          <p:nvPr/>
        </p:nvSpPr>
        <p:spPr>
          <a:xfrm>
            <a:off x="7777282" y="3962994"/>
            <a:ext cx="5802035" cy="1244241"/>
          </a:xfrm>
          <a:prstGeom prst="rect">
            <a:avLst/>
          </a:prstGeom>
          <a:noFill/>
          <a:ln/>
        </p:spPr>
        <p:txBody>
          <a:bodyPr wrap="square" lIns="0" tIns="0" rIns="0" bIns="0" rtlCol="0" anchor="t"/>
          <a:lstStyle/>
          <a:p>
            <a:pPr marL="0" indent="0" algn="just">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ký ban hành văn bản số 5721/BKHCN-CĐSQG về Kiến trúc Hệ thống thông tin giải quyết thủ tục hành chính cấp bộ, cấp tỉnh.</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DB194-387C-77E2-AB77-448295A4EE1A}"/>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2FB68B56-1DC3-098B-7EB4-42366E76F0F0}"/>
              </a:ext>
            </a:extLst>
          </p:cNvPr>
          <p:cNvGrpSpPr/>
          <p:nvPr/>
        </p:nvGrpSpPr>
        <p:grpSpPr>
          <a:xfrm>
            <a:off x="179689" y="601436"/>
            <a:ext cx="3615443" cy="2810622"/>
            <a:chOff x="2894307" y="788253"/>
            <a:chExt cx="5026316" cy="4527966"/>
          </a:xfrm>
          <a:solidFill>
            <a:schemeClr val="accent4"/>
          </a:solidFill>
        </p:grpSpPr>
        <p:grpSp>
          <p:nvGrpSpPr>
            <p:cNvPr id="18" name="Group 17">
              <a:extLst>
                <a:ext uri="{FF2B5EF4-FFF2-40B4-BE49-F238E27FC236}">
                  <a16:creationId xmlns:a16="http://schemas.microsoft.com/office/drawing/2014/main" id="{1ADCC54F-EEB8-2989-CC53-8684598914AB}"/>
                </a:ext>
              </a:extLst>
            </p:cNvPr>
            <p:cNvGrpSpPr/>
            <p:nvPr/>
          </p:nvGrpSpPr>
          <p:grpSpPr>
            <a:xfrm>
              <a:off x="3617375" y="788253"/>
              <a:ext cx="4303248" cy="4527966"/>
              <a:chOff x="5266044" y="3820965"/>
              <a:chExt cx="2472245" cy="2601348"/>
            </a:xfrm>
            <a:grpFill/>
          </p:grpSpPr>
          <p:sp>
            <p:nvSpPr>
              <p:cNvPr id="11" name="Freeform: Shape 10">
                <a:extLst>
                  <a:ext uri="{FF2B5EF4-FFF2-40B4-BE49-F238E27FC236}">
                    <a16:creationId xmlns:a16="http://schemas.microsoft.com/office/drawing/2014/main" id="{32B3361A-B52A-EC38-58E9-C5DA8D30BD6D}"/>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2" name="Freeform: Shape 11">
                <a:extLst>
                  <a:ext uri="{FF2B5EF4-FFF2-40B4-BE49-F238E27FC236}">
                    <a16:creationId xmlns:a16="http://schemas.microsoft.com/office/drawing/2014/main" id="{C9FA6AB5-B19C-3C75-6F4A-0C3432DB9A34}"/>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3" name="Freeform: Shape 12">
                <a:extLst>
                  <a:ext uri="{FF2B5EF4-FFF2-40B4-BE49-F238E27FC236}">
                    <a16:creationId xmlns:a16="http://schemas.microsoft.com/office/drawing/2014/main" id="{2C1ABBBA-2451-94EB-2582-5DE92A461B4B}"/>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4" name="Freeform: Shape 13">
                <a:extLst>
                  <a:ext uri="{FF2B5EF4-FFF2-40B4-BE49-F238E27FC236}">
                    <a16:creationId xmlns:a16="http://schemas.microsoft.com/office/drawing/2014/main" id="{E69EA523-6501-685B-5C01-5F2455C0C099}"/>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5" name="Freeform: Shape 14">
                <a:extLst>
                  <a:ext uri="{FF2B5EF4-FFF2-40B4-BE49-F238E27FC236}">
                    <a16:creationId xmlns:a16="http://schemas.microsoft.com/office/drawing/2014/main" id="{215D0BE7-D97C-7ED8-E7A7-D614EEB7DFEA}"/>
                  </a:ext>
                </a:extLst>
              </p:cNvPr>
              <p:cNvSpPr/>
              <p:nvPr/>
            </p:nvSpPr>
            <p:spPr>
              <a:xfrm>
                <a:off x="5266044" y="5024043"/>
                <a:ext cx="1819275" cy="781050"/>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6" name="Freeform: Shape 15">
                <a:extLst>
                  <a:ext uri="{FF2B5EF4-FFF2-40B4-BE49-F238E27FC236}">
                    <a16:creationId xmlns:a16="http://schemas.microsoft.com/office/drawing/2014/main" id="{690C5BC2-391F-81F7-528C-5B5D67214FB7}"/>
                  </a:ext>
                </a:extLst>
              </p:cNvPr>
              <p:cNvSpPr/>
              <p:nvPr/>
            </p:nvSpPr>
            <p:spPr>
              <a:xfrm>
                <a:off x="5266044" y="5140248"/>
                <a:ext cx="1790700" cy="304800"/>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7" name="Freeform: Shape 16">
                <a:extLst>
                  <a:ext uri="{FF2B5EF4-FFF2-40B4-BE49-F238E27FC236}">
                    <a16:creationId xmlns:a16="http://schemas.microsoft.com/office/drawing/2014/main" id="{59736B43-EC75-3BA8-8DEE-8C4FED47391C}"/>
                  </a:ext>
                </a:extLst>
              </p:cNvPr>
              <p:cNvSpPr/>
              <p:nvPr/>
            </p:nvSpPr>
            <p:spPr>
              <a:xfrm>
                <a:off x="5273188" y="3820965"/>
                <a:ext cx="2465101" cy="1458824"/>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sp>
          <p:nvSpPr>
            <p:cNvPr id="21" name="Freeform: Shape 20">
              <a:extLst>
                <a:ext uri="{FF2B5EF4-FFF2-40B4-BE49-F238E27FC236}">
                  <a16:creationId xmlns:a16="http://schemas.microsoft.com/office/drawing/2014/main" id="{86349A60-CA27-EAF3-0DD8-7AB440E73B5A}"/>
                </a:ext>
              </a:extLst>
            </p:cNvPr>
            <p:cNvSpPr/>
            <p:nvPr/>
          </p:nvSpPr>
          <p:spPr>
            <a:xfrm rot="1779947">
              <a:off x="3205947" y="3169645"/>
              <a:ext cx="247650" cy="238125"/>
            </a:xfrm>
            <a:custGeom>
              <a:avLst/>
              <a:gdLst>
                <a:gd name="connsiteX0" fmla="*/ 71914 w 247650"/>
                <a:gd name="connsiteY0" fmla="*/ 231934 h 238125"/>
                <a:gd name="connsiteX1" fmla="*/ 242411 w 247650"/>
                <a:gd name="connsiteY1" fmla="*/ 7144 h 238125"/>
                <a:gd name="connsiteX2" fmla="*/ 7144 w 247650"/>
                <a:gd name="connsiteY2" fmla="*/ 34766 h 238125"/>
              </a:gdLst>
              <a:ahLst/>
              <a:cxnLst>
                <a:cxn ang="0">
                  <a:pos x="connsiteX0" y="connsiteY0"/>
                </a:cxn>
                <a:cxn ang="0">
                  <a:pos x="connsiteX1" y="connsiteY1"/>
                </a:cxn>
                <a:cxn ang="0">
                  <a:pos x="connsiteX2" y="connsiteY2"/>
                </a:cxn>
              </a:cxnLst>
              <a:rect l="l" t="t" r="r" b="b"/>
              <a:pathLst>
                <a:path w="247650" h="238125">
                  <a:moveTo>
                    <a:pt x="71914" y="231934"/>
                  </a:moveTo>
                  <a:lnTo>
                    <a:pt x="242411" y="7144"/>
                  </a:lnTo>
                  <a:lnTo>
                    <a:pt x="7144" y="34766"/>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2" name="Freeform: Shape 21">
              <a:extLst>
                <a:ext uri="{FF2B5EF4-FFF2-40B4-BE49-F238E27FC236}">
                  <a16:creationId xmlns:a16="http://schemas.microsoft.com/office/drawing/2014/main" id="{572D7839-0628-90C1-3CBB-0B82EC2C1C63}"/>
                </a:ext>
              </a:extLst>
            </p:cNvPr>
            <p:cNvSpPr/>
            <p:nvPr/>
          </p:nvSpPr>
          <p:spPr>
            <a:xfrm rot="20731799">
              <a:off x="3220235" y="3315378"/>
              <a:ext cx="409575" cy="342900"/>
            </a:xfrm>
            <a:custGeom>
              <a:avLst/>
              <a:gdLst>
                <a:gd name="connsiteX0" fmla="*/ 407194 w 409575"/>
                <a:gd name="connsiteY0" fmla="*/ 7144 h 342900"/>
                <a:gd name="connsiteX1" fmla="*/ 7144 w 409575"/>
                <a:gd name="connsiteY1" fmla="*/ 270986 h 342900"/>
                <a:gd name="connsiteX2" fmla="*/ 163354 w 409575"/>
                <a:gd name="connsiteY2" fmla="*/ 338614 h 342900"/>
              </a:gdLst>
              <a:ahLst/>
              <a:cxnLst>
                <a:cxn ang="0">
                  <a:pos x="connsiteX0" y="connsiteY0"/>
                </a:cxn>
                <a:cxn ang="0">
                  <a:pos x="connsiteX1" y="connsiteY1"/>
                </a:cxn>
                <a:cxn ang="0">
                  <a:pos x="connsiteX2" y="connsiteY2"/>
                </a:cxn>
              </a:cxnLst>
              <a:rect l="l" t="t" r="r" b="b"/>
              <a:pathLst>
                <a:path w="409575" h="342900">
                  <a:moveTo>
                    <a:pt x="407194" y="7144"/>
                  </a:moveTo>
                  <a:lnTo>
                    <a:pt x="7144" y="270986"/>
                  </a:lnTo>
                  <a:lnTo>
                    <a:pt x="163354" y="33861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3" name="Cross 22">
              <a:extLst>
                <a:ext uri="{FF2B5EF4-FFF2-40B4-BE49-F238E27FC236}">
                  <a16:creationId xmlns:a16="http://schemas.microsoft.com/office/drawing/2014/main" id="{472F7A10-5C68-753C-5A83-381E42C2FC2D}"/>
                </a:ext>
              </a:extLst>
            </p:cNvPr>
            <p:cNvSpPr/>
            <p:nvPr/>
          </p:nvSpPr>
          <p:spPr>
            <a:xfrm rot="1642289">
              <a:off x="2894307" y="2939798"/>
              <a:ext cx="140339" cy="140339"/>
            </a:xfrm>
            <a:prstGeom prst="plus">
              <a:avLst>
                <a:gd name="adj" fmla="val 437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4" name="Star: 5 Points 23">
              <a:extLst>
                <a:ext uri="{FF2B5EF4-FFF2-40B4-BE49-F238E27FC236}">
                  <a16:creationId xmlns:a16="http://schemas.microsoft.com/office/drawing/2014/main" id="{1CDC043C-0BF7-1829-2734-648B576AD5E4}"/>
                </a:ext>
              </a:extLst>
            </p:cNvPr>
            <p:cNvSpPr/>
            <p:nvPr/>
          </p:nvSpPr>
          <p:spPr>
            <a:xfrm rot="1627316">
              <a:off x="3122393" y="3454277"/>
              <a:ext cx="155440" cy="15544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5" name="Freeform: Shape 24">
              <a:extLst>
                <a:ext uri="{FF2B5EF4-FFF2-40B4-BE49-F238E27FC236}">
                  <a16:creationId xmlns:a16="http://schemas.microsoft.com/office/drawing/2014/main" id="{7081289D-B748-9C84-E429-24DECCAEE965}"/>
                </a:ext>
              </a:extLst>
            </p:cNvPr>
            <p:cNvSpPr/>
            <p:nvPr/>
          </p:nvSpPr>
          <p:spPr>
            <a:xfrm rot="160678" flipV="1">
              <a:off x="3216871" y="2860160"/>
              <a:ext cx="291865" cy="238731"/>
            </a:xfrm>
            <a:custGeom>
              <a:avLst/>
              <a:gdLst>
                <a:gd name="connsiteX0" fmla="*/ 407194 w 409575"/>
                <a:gd name="connsiteY0" fmla="*/ 7144 h 342900"/>
                <a:gd name="connsiteX1" fmla="*/ 7144 w 409575"/>
                <a:gd name="connsiteY1" fmla="*/ 270986 h 342900"/>
                <a:gd name="connsiteX2" fmla="*/ 163354 w 409575"/>
                <a:gd name="connsiteY2" fmla="*/ 338614 h 342900"/>
                <a:gd name="connsiteX0" fmla="*/ 291865 w 291865"/>
                <a:gd name="connsiteY0" fmla="*/ 0 h 244921"/>
                <a:gd name="connsiteX1" fmla="*/ 0 w 291865"/>
                <a:gd name="connsiteY1" fmla="*/ 177293 h 244921"/>
                <a:gd name="connsiteX2" fmla="*/ 156210 w 291865"/>
                <a:gd name="connsiteY2" fmla="*/ 244921 h 244921"/>
                <a:gd name="connsiteX3" fmla="*/ 291865 w 291865"/>
                <a:gd name="connsiteY3" fmla="*/ 0 h 244921"/>
                <a:gd name="connsiteX0" fmla="*/ 291865 w 291865"/>
                <a:gd name="connsiteY0" fmla="*/ 0 h 202224"/>
                <a:gd name="connsiteX1" fmla="*/ 0 w 291865"/>
                <a:gd name="connsiteY1" fmla="*/ 177293 h 202224"/>
                <a:gd name="connsiteX2" fmla="*/ 138611 w 291865"/>
                <a:gd name="connsiteY2" fmla="*/ 202224 h 202224"/>
                <a:gd name="connsiteX3" fmla="*/ 291865 w 291865"/>
                <a:gd name="connsiteY3" fmla="*/ 0 h 202224"/>
              </a:gdLst>
              <a:ahLst/>
              <a:cxnLst>
                <a:cxn ang="0">
                  <a:pos x="connsiteX0" y="connsiteY0"/>
                </a:cxn>
                <a:cxn ang="0">
                  <a:pos x="connsiteX1" y="connsiteY1"/>
                </a:cxn>
                <a:cxn ang="0">
                  <a:pos x="connsiteX2" y="connsiteY2"/>
                </a:cxn>
                <a:cxn ang="0">
                  <a:pos x="connsiteX3" y="connsiteY3"/>
                </a:cxn>
              </a:cxnLst>
              <a:rect l="l" t="t" r="r" b="b"/>
              <a:pathLst>
                <a:path w="291865" h="202224">
                  <a:moveTo>
                    <a:pt x="291865" y="0"/>
                  </a:moveTo>
                  <a:lnTo>
                    <a:pt x="0" y="177293"/>
                  </a:lnTo>
                  <a:lnTo>
                    <a:pt x="138611" y="202224"/>
                  </a:lnTo>
                  <a:cubicBezTo>
                    <a:pt x="219891" y="91734"/>
                    <a:pt x="210585" y="110490"/>
                    <a:pt x="291865" y="0"/>
                  </a:cubicBez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grpSp>
        <p:nvGrpSpPr>
          <p:cNvPr id="36" name="Group 35">
            <a:extLst>
              <a:ext uri="{FF2B5EF4-FFF2-40B4-BE49-F238E27FC236}">
                <a16:creationId xmlns:a16="http://schemas.microsoft.com/office/drawing/2014/main" id="{D7038984-F8C6-2C05-39D2-AF4E561A9A11}"/>
              </a:ext>
            </a:extLst>
          </p:cNvPr>
          <p:cNvGrpSpPr/>
          <p:nvPr/>
        </p:nvGrpSpPr>
        <p:grpSpPr>
          <a:xfrm>
            <a:off x="3356291" y="6253545"/>
            <a:ext cx="9800783" cy="170642"/>
            <a:chOff x="3632040" y="5304907"/>
            <a:chExt cx="8559959" cy="137006"/>
          </a:xfrm>
        </p:grpSpPr>
        <p:grpSp>
          <p:nvGrpSpPr>
            <p:cNvPr id="27" name="Group 26">
              <a:extLst>
                <a:ext uri="{FF2B5EF4-FFF2-40B4-BE49-F238E27FC236}">
                  <a16:creationId xmlns:a16="http://schemas.microsoft.com/office/drawing/2014/main" id="{990B4BCB-5260-7384-B6F1-6506DD05BD9C}"/>
                </a:ext>
              </a:extLst>
            </p:cNvPr>
            <p:cNvGrpSpPr/>
            <p:nvPr/>
          </p:nvGrpSpPr>
          <p:grpSpPr>
            <a:xfrm>
              <a:off x="3632040" y="5310936"/>
              <a:ext cx="4279981" cy="130977"/>
              <a:chOff x="11445923" y="0"/>
              <a:chExt cx="1119115" cy="2552282"/>
            </a:xfrm>
          </p:grpSpPr>
          <p:sp>
            <p:nvSpPr>
              <p:cNvPr id="28" name="Rectangle 27">
                <a:extLst>
                  <a:ext uri="{FF2B5EF4-FFF2-40B4-BE49-F238E27FC236}">
                    <a16:creationId xmlns:a16="http://schemas.microsoft.com/office/drawing/2014/main" id="{D396A9EC-239E-0C55-FC9D-690FE1BCE4B1}"/>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29" name="Rectangle 28">
                <a:extLst>
                  <a:ext uri="{FF2B5EF4-FFF2-40B4-BE49-F238E27FC236}">
                    <a16:creationId xmlns:a16="http://schemas.microsoft.com/office/drawing/2014/main" id="{295A699C-099D-4205-51D9-019DB589CACE}"/>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0" name="Rectangle 29">
                <a:extLst>
                  <a:ext uri="{FF2B5EF4-FFF2-40B4-BE49-F238E27FC236}">
                    <a16:creationId xmlns:a16="http://schemas.microsoft.com/office/drawing/2014/main" id="{B27D2088-ED27-B0CE-BAE7-C3D437CB8CC7}"/>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nvGrpSpPr>
            <p:cNvPr id="31" name="Group 30">
              <a:extLst>
                <a:ext uri="{FF2B5EF4-FFF2-40B4-BE49-F238E27FC236}">
                  <a16:creationId xmlns:a16="http://schemas.microsoft.com/office/drawing/2014/main" id="{904903B3-C0FB-EC00-B644-60F34FB43678}"/>
                </a:ext>
              </a:extLst>
            </p:cNvPr>
            <p:cNvGrpSpPr/>
            <p:nvPr/>
          </p:nvGrpSpPr>
          <p:grpSpPr>
            <a:xfrm>
              <a:off x="7912018" y="5304907"/>
              <a:ext cx="4279981" cy="137006"/>
              <a:chOff x="11445923" y="0"/>
              <a:chExt cx="1119115" cy="2552282"/>
            </a:xfrm>
          </p:grpSpPr>
          <p:sp>
            <p:nvSpPr>
              <p:cNvPr id="32" name="Rectangle 31">
                <a:extLst>
                  <a:ext uri="{FF2B5EF4-FFF2-40B4-BE49-F238E27FC236}">
                    <a16:creationId xmlns:a16="http://schemas.microsoft.com/office/drawing/2014/main" id="{433A27B3-9C7C-48BA-FB07-90C8A6105D0F}"/>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3" name="Rectangle 32">
                <a:extLst>
                  <a:ext uri="{FF2B5EF4-FFF2-40B4-BE49-F238E27FC236}">
                    <a16:creationId xmlns:a16="http://schemas.microsoft.com/office/drawing/2014/main" id="{768108E0-4BA7-F448-396D-06BEA169FBA2}"/>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4" name="Rectangle 33">
                <a:extLst>
                  <a:ext uri="{FF2B5EF4-FFF2-40B4-BE49-F238E27FC236}">
                    <a16:creationId xmlns:a16="http://schemas.microsoft.com/office/drawing/2014/main" id="{B30B3E1C-A56D-5F1F-EA60-E6A83056C1B6}"/>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grpSp>
        <p:nvGrpSpPr>
          <p:cNvPr id="35" name="Group 28">
            <a:extLst>
              <a:ext uri="{FF2B5EF4-FFF2-40B4-BE49-F238E27FC236}">
                <a16:creationId xmlns:a16="http://schemas.microsoft.com/office/drawing/2014/main" id="{E8CAEEE2-61CF-E362-FF35-068A1A87D605}"/>
              </a:ext>
            </a:extLst>
          </p:cNvPr>
          <p:cNvGrpSpPr>
            <a:grpSpLocks noChangeAspect="1"/>
          </p:cNvGrpSpPr>
          <p:nvPr/>
        </p:nvGrpSpPr>
        <p:grpSpPr bwMode="auto">
          <a:xfrm>
            <a:off x="1440618" y="608770"/>
            <a:ext cx="12929570" cy="6437293"/>
            <a:chOff x="-2508" y="-1001"/>
            <a:chExt cx="12698" cy="6322"/>
          </a:xfrm>
          <a:solidFill>
            <a:schemeClr val="bg1">
              <a:lumMod val="65000"/>
              <a:alpha val="16000"/>
            </a:schemeClr>
          </a:solidFill>
        </p:grpSpPr>
        <p:sp>
          <p:nvSpPr>
            <p:cNvPr id="37" name="Freeform 29">
              <a:extLst>
                <a:ext uri="{FF2B5EF4-FFF2-40B4-BE49-F238E27FC236}">
                  <a16:creationId xmlns:a16="http://schemas.microsoft.com/office/drawing/2014/main" id="{4E3531F3-6430-8220-ADA2-A6457BF7027C}"/>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39" name="Freeform 31">
              <a:extLst>
                <a:ext uri="{FF2B5EF4-FFF2-40B4-BE49-F238E27FC236}">
                  <a16:creationId xmlns:a16="http://schemas.microsoft.com/office/drawing/2014/main" id="{E9D8356E-E256-56F8-9FFA-4C3CF2BE91F5}"/>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0" name="Freeform 32">
              <a:extLst>
                <a:ext uri="{FF2B5EF4-FFF2-40B4-BE49-F238E27FC236}">
                  <a16:creationId xmlns:a16="http://schemas.microsoft.com/office/drawing/2014/main" id="{912EC471-01FC-BAFB-1AC6-0CF74FA980F4}"/>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1" name="Freeform 33">
              <a:extLst>
                <a:ext uri="{FF2B5EF4-FFF2-40B4-BE49-F238E27FC236}">
                  <a16:creationId xmlns:a16="http://schemas.microsoft.com/office/drawing/2014/main" id="{60A08F9D-8476-3E16-81A6-34E3CB325AAC}"/>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2" name="Freeform 34">
              <a:extLst>
                <a:ext uri="{FF2B5EF4-FFF2-40B4-BE49-F238E27FC236}">
                  <a16:creationId xmlns:a16="http://schemas.microsoft.com/office/drawing/2014/main" id="{4174A4E3-0F56-EA2C-AF6A-B0983FB8618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3" name="Freeform 35">
              <a:extLst>
                <a:ext uri="{FF2B5EF4-FFF2-40B4-BE49-F238E27FC236}">
                  <a16:creationId xmlns:a16="http://schemas.microsoft.com/office/drawing/2014/main" id="{75C8BA32-0E2D-BE66-A4DA-FCAC14704A06}"/>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4" name="Freeform 36">
              <a:extLst>
                <a:ext uri="{FF2B5EF4-FFF2-40B4-BE49-F238E27FC236}">
                  <a16:creationId xmlns:a16="http://schemas.microsoft.com/office/drawing/2014/main" id="{9AA250E0-775F-AE80-6030-70326EAAB977}"/>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5" name="Freeform 37">
              <a:extLst>
                <a:ext uri="{FF2B5EF4-FFF2-40B4-BE49-F238E27FC236}">
                  <a16:creationId xmlns:a16="http://schemas.microsoft.com/office/drawing/2014/main" id="{04CEF048-B5B4-496E-9CE3-141A89493E83}"/>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6" name="Freeform 38">
              <a:extLst>
                <a:ext uri="{FF2B5EF4-FFF2-40B4-BE49-F238E27FC236}">
                  <a16:creationId xmlns:a16="http://schemas.microsoft.com/office/drawing/2014/main" id="{B7F736DA-5868-5584-6295-1E916CD31A98}"/>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7" name="Freeform 39">
              <a:extLst>
                <a:ext uri="{FF2B5EF4-FFF2-40B4-BE49-F238E27FC236}">
                  <a16:creationId xmlns:a16="http://schemas.microsoft.com/office/drawing/2014/main" id="{5EAD91F5-D079-D787-F695-F3088F566E26}"/>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8" name="Freeform 40">
              <a:extLst>
                <a:ext uri="{FF2B5EF4-FFF2-40B4-BE49-F238E27FC236}">
                  <a16:creationId xmlns:a16="http://schemas.microsoft.com/office/drawing/2014/main" id="{D034AEFD-331E-39E2-F8E3-02F72CC6F4E5}"/>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9" name="Freeform 41">
              <a:extLst>
                <a:ext uri="{FF2B5EF4-FFF2-40B4-BE49-F238E27FC236}">
                  <a16:creationId xmlns:a16="http://schemas.microsoft.com/office/drawing/2014/main" id="{AB2F75D3-FF33-0018-D066-1700963E1562}"/>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0" name="Freeform 42">
              <a:extLst>
                <a:ext uri="{FF2B5EF4-FFF2-40B4-BE49-F238E27FC236}">
                  <a16:creationId xmlns:a16="http://schemas.microsoft.com/office/drawing/2014/main" id="{D89A67AB-80FD-7C83-07CE-CEA942406883}"/>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1" name="Freeform 43">
              <a:extLst>
                <a:ext uri="{FF2B5EF4-FFF2-40B4-BE49-F238E27FC236}">
                  <a16:creationId xmlns:a16="http://schemas.microsoft.com/office/drawing/2014/main" id="{DB7390D8-4BB9-F11F-1CC8-5C1B095FA49C}"/>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2" name="Freeform 44">
              <a:extLst>
                <a:ext uri="{FF2B5EF4-FFF2-40B4-BE49-F238E27FC236}">
                  <a16:creationId xmlns:a16="http://schemas.microsoft.com/office/drawing/2014/main" id="{FF359A6B-31D1-9EA8-06DA-3BA16D080E4E}"/>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3" name="Freeform 45">
              <a:extLst>
                <a:ext uri="{FF2B5EF4-FFF2-40B4-BE49-F238E27FC236}">
                  <a16:creationId xmlns:a16="http://schemas.microsoft.com/office/drawing/2014/main" id="{1B2C20DD-E2EF-F011-1EA0-E1459CBD492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4" name="Freeform 46">
              <a:extLst>
                <a:ext uri="{FF2B5EF4-FFF2-40B4-BE49-F238E27FC236}">
                  <a16:creationId xmlns:a16="http://schemas.microsoft.com/office/drawing/2014/main" id="{36A33BF0-2660-ED14-3EC6-EA43DFD5ED68}"/>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5" name="Freeform 47">
              <a:extLst>
                <a:ext uri="{FF2B5EF4-FFF2-40B4-BE49-F238E27FC236}">
                  <a16:creationId xmlns:a16="http://schemas.microsoft.com/office/drawing/2014/main" id="{FBAA5632-A305-AA85-AC2F-357B7B594434}"/>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6" name="Freeform 48">
              <a:extLst>
                <a:ext uri="{FF2B5EF4-FFF2-40B4-BE49-F238E27FC236}">
                  <a16:creationId xmlns:a16="http://schemas.microsoft.com/office/drawing/2014/main" id="{1A2873A6-4CF6-5011-5B48-8B33BB2A3CB9}"/>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7" name="Freeform 49">
              <a:extLst>
                <a:ext uri="{FF2B5EF4-FFF2-40B4-BE49-F238E27FC236}">
                  <a16:creationId xmlns:a16="http://schemas.microsoft.com/office/drawing/2014/main" id="{7C8DFDA7-2614-7AC3-5B3E-03551EE054C7}"/>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8" name="Freeform 50">
              <a:extLst>
                <a:ext uri="{FF2B5EF4-FFF2-40B4-BE49-F238E27FC236}">
                  <a16:creationId xmlns:a16="http://schemas.microsoft.com/office/drawing/2014/main" id="{CD75C527-2DD3-3AE4-413B-874F73D73796}"/>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9" name="Freeform 51">
              <a:extLst>
                <a:ext uri="{FF2B5EF4-FFF2-40B4-BE49-F238E27FC236}">
                  <a16:creationId xmlns:a16="http://schemas.microsoft.com/office/drawing/2014/main" id="{29627823-D14A-37AA-827B-6A4A231500DE}"/>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0" name="Freeform 52">
              <a:extLst>
                <a:ext uri="{FF2B5EF4-FFF2-40B4-BE49-F238E27FC236}">
                  <a16:creationId xmlns:a16="http://schemas.microsoft.com/office/drawing/2014/main" id="{2CAA9CE2-5FDA-712D-867A-12E28133F5F3}"/>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1" name="Freeform 53">
              <a:extLst>
                <a:ext uri="{FF2B5EF4-FFF2-40B4-BE49-F238E27FC236}">
                  <a16:creationId xmlns:a16="http://schemas.microsoft.com/office/drawing/2014/main" id="{1E05A646-4597-A76B-9F81-4B3B932DD496}"/>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2" name="Freeform 54">
              <a:extLst>
                <a:ext uri="{FF2B5EF4-FFF2-40B4-BE49-F238E27FC236}">
                  <a16:creationId xmlns:a16="http://schemas.microsoft.com/office/drawing/2014/main" id="{01F59CD8-13BB-1FA3-45B5-E474795C196F}"/>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3" name="Freeform 55">
              <a:extLst>
                <a:ext uri="{FF2B5EF4-FFF2-40B4-BE49-F238E27FC236}">
                  <a16:creationId xmlns:a16="http://schemas.microsoft.com/office/drawing/2014/main" id="{A0C76743-EF09-C129-B3DE-CC1A34D551A3}"/>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4" name="Freeform 56">
              <a:extLst>
                <a:ext uri="{FF2B5EF4-FFF2-40B4-BE49-F238E27FC236}">
                  <a16:creationId xmlns:a16="http://schemas.microsoft.com/office/drawing/2014/main" id="{E778332B-24DC-F9BB-3E40-EC8BB86E917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5" name="Freeform 57">
              <a:extLst>
                <a:ext uri="{FF2B5EF4-FFF2-40B4-BE49-F238E27FC236}">
                  <a16:creationId xmlns:a16="http://schemas.microsoft.com/office/drawing/2014/main" id="{16D16C14-0FAB-72B7-5E6D-2A745603FEE1}"/>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6" name="Freeform 58">
              <a:extLst>
                <a:ext uri="{FF2B5EF4-FFF2-40B4-BE49-F238E27FC236}">
                  <a16:creationId xmlns:a16="http://schemas.microsoft.com/office/drawing/2014/main" id="{3C4D38FD-947F-7C74-0D82-236BE605A674}"/>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7" name="Freeform 59">
              <a:extLst>
                <a:ext uri="{FF2B5EF4-FFF2-40B4-BE49-F238E27FC236}">
                  <a16:creationId xmlns:a16="http://schemas.microsoft.com/office/drawing/2014/main" id="{9BE3E42F-1185-5EB3-E2BA-B955DADFCEBE}"/>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8" name="Freeform 60">
              <a:extLst>
                <a:ext uri="{FF2B5EF4-FFF2-40B4-BE49-F238E27FC236}">
                  <a16:creationId xmlns:a16="http://schemas.microsoft.com/office/drawing/2014/main" id="{8F8B0E45-BBC4-85E9-4B04-08BA8B7C7BFC}"/>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9" name="Freeform 61">
              <a:extLst>
                <a:ext uri="{FF2B5EF4-FFF2-40B4-BE49-F238E27FC236}">
                  <a16:creationId xmlns:a16="http://schemas.microsoft.com/office/drawing/2014/main" id="{EC5F84FB-6FD5-3472-0EE5-55863A3875D8}"/>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0" name="Freeform 62">
              <a:extLst>
                <a:ext uri="{FF2B5EF4-FFF2-40B4-BE49-F238E27FC236}">
                  <a16:creationId xmlns:a16="http://schemas.microsoft.com/office/drawing/2014/main" id="{C38573AD-433C-E417-A0AF-D9360E74E5D8}"/>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1" name="Freeform 63">
              <a:extLst>
                <a:ext uri="{FF2B5EF4-FFF2-40B4-BE49-F238E27FC236}">
                  <a16:creationId xmlns:a16="http://schemas.microsoft.com/office/drawing/2014/main" id="{775E08DA-6142-B741-34F7-CBA9372079A9}"/>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2" name="Freeform 64">
              <a:extLst>
                <a:ext uri="{FF2B5EF4-FFF2-40B4-BE49-F238E27FC236}">
                  <a16:creationId xmlns:a16="http://schemas.microsoft.com/office/drawing/2014/main" id="{6E63D24D-569B-BD60-6540-D3FC349CE624}"/>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3" name="Freeform 65">
              <a:extLst>
                <a:ext uri="{FF2B5EF4-FFF2-40B4-BE49-F238E27FC236}">
                  <a16:creationId xmlns:a16="http://schemas.microsoft.com/office/drawing/2014/main" id="{FBEB55F3-1ACE-64EB-5167-EA051345EA3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4" name="Freeform 66">
              <a:extLst>
                <a:ext uri="{FF2B5EF4-FFF2-40B4-BE49-F238E27FC236}">
                  <a16:creationId xmlns:a16="http://schemas.microsoft.com/office/drawing/2014/main" id="{252DC232-2AB2-3854-45C2-73C35E32C6B2}"/>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5" name="Freeform 67">
              <a:extLst>
                <a:ext uri="{FF2B5EF4-FFF2-40B4-BE49-F238E27FC236}">
                  <a16:creationId xmlns:a16="http://schemas.microsoft.com/office/drawing/2014/main" id="{E94A7BF6-EB3E-1058-C9AC-2164A23EDF6E}"/>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6" name="Freeform 68">
              <a:extLst>
                <a:ext uri="{FF2B5EF4-FFF2-40B4-BE49-F238E27FC236}">
                  <a16:creationId xmlns:a16="http://schemas.microsoft.com/office/drawing/2014/main" id="{64B8893D-4318-9323-476A-134661DF4363}"/>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7" name="Freeform 69">
              <a:extLst>
                <a:ext uri="{FF2B5EF4-FFF2-40B4-BE49-F238E27FC236}">
                  <a16:creationId xmlns:a16="http://schemas.microsoft.com/office/drawing/2014/main" id="{DD786164-9861-4BF2-30D3-DD323151E9C4}"/>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8" name="Freeform 70">
              <a:extLst>
                <a:ext uri="{FF2B5EF4-FFF2-40B4-BE49-F238E27FC236}">
                  <a16:creationId xmlns:a16="http://schemas.microsoft.com/office/drawing/2014/main" id="{C4C13734-D518-6871-D148-FEF15E9CE1A4}"/>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9" name="Freeform 71">
              <a:extLst>
                <a:ext uri="{FF2B5EF4-FFF2-40B4-BE49-F238E27FC236}">
                  <a16:creationId xmlns:a16="http://schemas.microsoft.com/office/drawing/2014/main" id="{F574A9D9-7D7C-CE3D-7AA5-C1FBCBD83796}"/>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0" name="Freeform 72">
              <a:extLst>
                <a:ext uri="{FF2B5EF4-FFF2-40B4-BE49-F238E27FC236}">
                  <a16:creationId xmlns:a16="http://schemas.microsoft.com/office/drawing/2014/main" id="{B09AA191-0441-3EB0-2DE5-1916959B3C8D}"/>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1" name="Freeform 73">
              <a:extLst>
                <a:ext uri="{FF2B5EF4-FFF2-40B4-BE49-F238E27FC236}">
                  <a16:creationId xmlns:a16="http://schemas.microsoft.com/office/drawing/2014/main" id="{6A0309B9-6BB8-F3F9-9827-9C78A1495B6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2" name="Freeform 74">
              <a:extLst>
                <a:ext uri="{FF2B5EF4-FFF2-40B4-BE49-F238E27FC236}">
                  <a16:creationId xmlns:a16="http://schemas.microsoft.com/office/drawing/2014/main" id="{833D7C24-8711-CCE4-B7C4-22E2C4F7C0DF}"/>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3" name="Freeform 75">
              <a:extLst>
                <a:ext uri="{FF2B5EF4-FFF2-40B4-BE49-F238E27FC236}">
                  <a16:creationId xmlns:a16="http://schemas.microsoft.com/office/drawing/2014/main" id="{E5972347-113D-F8C3-DD13-F19FF822581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4" name="Freeform 76">
              <a:extLst>
                <a:ext uri="{FF2B5EF4-FFF2-40B4-BE49-F238E27FC236}">
                  <a16:creationId xmlns:a16="http://schemas.microsoft.com/office/drawing/2014/main" id="{AC5C90C9-37D4-4DDF-56A2-25F75F0B1015}"/>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5" name="Freeform 77">
              <a:extLst>
                <a:ext uri="{FF2B5EF4-FFF2-40B4-BE49-F238E27FC236}">
                  <a16:creationId xmlns:a16="http://schemas.microsoft.com/office/drawing/2014/main" id="{3064BB48-B5AA-6E95-CF17-814502E58894}"/>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6" name="Freeform 78">
              <a:extLst>
                <a:ext uri="{FF2B5EF4-FFF2-40B4-BE49-F238E27FC236}">
                  <a16:creationId xmlns:a16="http://schemas.microsoft.com/office/drawing/2014/main" id="{9A462624-440B-F5E7-6A8D-931F3C977580}"/>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7" name="Freeform 79">
              <a:extLst>
                <a:ext uri="{FF2B5EF4-FFF2-40B4-BE49-F238E27FC236}">
                  <a16:creationId xmlns:a16="http://schemas.microsoft.com/office/drawing/2014/main" id="{6158D7AE-9642-0980-5018-FFAD4A1A7DE5}"/>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8" name="Freeform 80">
              <a:extLst>
                <a:ext uri="{FF2B5EF4-FFF2-40B4-BE49-F238E27FC236}">
                  <a16:creationId xmlns:a16="http://schemas.microsoft.com/office/drawing/2014/main" id="{F116470B-AE39-2C4C-CDAB-23A41B4E7496}"/>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9" name="Freeform 81">
              <a:extLst>
                <a:ext uri="{FF2B5EF4-FFF2-40B4-BE49-F238E27FC236}">
                  <a16:creationId xmlns:a16="http://schemas.microsoft.com/office/drawing/2014/main" id="{0F2ECD87-7894-5FE0-715B-B854E8759C1E}"/>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0" name="Freeform 82">
              <a:extLst>
                <a:ext uri="{FF2B5EF4-FFF2-40B4-BE49-F238E27FC236}">
                  <a16:creationId xmlns:a16="http://schemas.microsoft.com/office/drawing/2014/main" id="{80C60FCB-B307-3687-3922-B5B4F6ADEAF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1" name="Freeform 83">
              <a:extLst>
                <a:ext uri="{FF2B5EF4-FFF2-40B4-BE49-F238E27FC236}">
                  <a16:creationId xmlns:a16="http://schemas.microsoft.com/office/drawing/2014/main" id="{34C0A991-DBCF-FE71-FA6D-64078290BFE5}"/>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2" name="Freeform 84">
              <a:extLst>
                <a:ext uri="{FF2B5EF4-FFF2-40B4-BE49-F238E27FC236}">
                  <a16:creationId xmlns:a16="http://schemas.microsoft.com/office/drawing/2014/main" id="{1DB2E5F2-016E-9EEF-0281-3121F93471C8}"/>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3" name="Freeform 85">
              <a:extLst>
                <a:ext uri="{FF2B5EF4-FFF2-40B4-BE49-F238E27FC236}">
                  <a16:creationId xmlns:a16="http://schemas.microsoft.com/office/drawing/2014/main" id="{98A7E8DF-1E53-F114-7768-5AF97EFF8309}"/>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4" name="Freeform 86">
              <a:extLst>
                <a:ext uri="{FF2B5EF4-FFF2-40B4-BE49-F238E27FC236}">
                  <a16:creationId xmlns:a16="http://schemas.microsoft.com/office/drawing/2014/main" id="{DD927D30-BC11-4C03-74BB-A6A011A13734}"/>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5" name="Freeform 87">
              <a:extLst>
                <a:ext uri="{FF2B5EF4-FFF2-40B4-BE49-F238E27FC236}">
                  <a16:creationId xmlns:a16="http://schemas.microsoft.com/office/drawing/2014/main" id="{CBFD77ED-A259-0454-E2F5-74D07AF0EE24}"/>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6" name="Freeform 88">
              <a:extLst>
                <a:ext uri="{FF2B5EF4-FFF2-40B4-BE49-F238E27FC236}">
                  <a16:creationId xmlns:a16="http://schemas.microsoft.com/office/drawing/2014/main" id="{8541E7C5-5D9E-4172-036B-BB24342456A0}"/>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7" name="Freeform 89">
              <a:extLst>
                <a:ext uri="{FF2B5EF4-FFF2-40B4-BE49-F238E27FC236}">
                  <a16:creationId xmlns:a16="http://schemas.microsoft.com/office/drawing/2014/main" id="{3EB0C9EE-2C5A-1E48-3FA0-70E2E5875D7E}"/>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8" name="Freeform 90">
              <a:extLst>
                <a:ext uri="{FF2B5EF4-FFF2-40B4-BE49-F238E27FC236}">
                  <a16:creationId xmlns:a16="http://schemas.microsoft.com/office/drawing/2014/main" id="{77ACF249-D3B2-1C19-6B02-4EDF18F60810}"/>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9" name="Freeform 91">
              <a:extLst>
                <a:ext uri="{FF2B5EF4-FFF2-40B4-BE49-F238E27FC236}">
                  <a16:creationId xmlns:a16="http://schemas.microsoft.com/office/drawing/2014/main" id="{5AAE3744-5531-2E34-AB97-1B57C1197631}"/>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0" name="Freeform 92">
              <a:extLst>
                <a:ext uri="{FF2B5EF4-FFF2-40B4-BE49-F238E27FC236}">
                  <a16:creationId xmlns:a16="http://schemas.microsoft.com/office/drawing/2014/main" id="{51AEDE9D-F9B0-AA41-0C1B-8D841795151A}"/>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1" name="Freeform 93">
              <a:extLst>
                <a:ext uri="{FF2B5EF4-FFF2-40B4-BE49-F238E27FC236}">
                  <a16:creationId xmlns:a16="http://schemas.microsoft.com/office/drawing/2014/main" id="{8659AE2B-7E3B-5F6B-37DB-0488BF8D0CEB}"/>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2" name="Freeform 94">
              <a:extLst>
                <a:ext uri="{FF2B5EF4-FFF2-40B4-BE49-F238E27FC236}">
                  <a16:creationId xmlns:a16="http://schemas.microsoft.com/office/drawing/2014/main" id="{B2DC78C8-3099-C5B1-109A-7151B5102561}"/>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3" name="Freeform 95">
              <a:extLst>
                <a:ext uri="{FF2B5EF4-FFF2-40B4-BE49-F238E27FC236}">
                  <a16:creationId xmlns:a16="http://schemas.microsoft.com/office/drawing/2014/main" id="{229EECAE-E4F3-6915-92F5-8FDD4392C9C2}"/>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4" name="Freeform 96">
              <a:extLst>
                <a:ext uri="{FF2B5EF4-FFF2-40B4-BE49-F238E27FC236}">
                  <a16:creationId xmlns:a16="http://schemas.microsoft.com/office/drawing/2014/main" id="{1A904FB6-709A-B7AB-AF79-B00CDC17F933}"/>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5" name="Freeform 97">
              <a:extLst>
                <a:ext uri="{FF2B5EF4-FFF2-40B4-BE49-F238E27FC236}">
                  <a16:creationId xmlns:a16="http://schemas.microsoft.com/office/drawing/2014/main" id="{79BCB664-03CA-99E5-5DAD-3C168CE53347}"/>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6" name="Freeform 98">
              <a:extLst>
                <a:ext uri="{FF2B5EF4-FFF2-40B4-BE49-F238E27FC236}">
                  <a16:creationId xmlns:a16="http://schemas.microsoft.com/office/drawing/2014/main" id="{A7A7BB6B-00EC-30D9-12B0-48707DD8DB59}"/>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7" name="Freeform 99">
              <a:extLst>
                <a:ext uri="{FF2B5EF4-FFF2-40B4-BE49-F238E27FC236}">
                  <a16:creationId xmlns:a16="http://schemas.microsoft.com/office/drawing/2014/main" id="{248AF134-3272-3BE5-8626-5770866CA060}"/>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8" name="Freeform 100">
              <a:extLst>
                <a:ext uri="{FF2B5EF4-FFF2-40B4-BE49-F238E27FC236}">
                  <a16:creationId xmlns:a16="http://schemas.microsoft.com/office/drawing/2014/main" id="{E2B45860-1053-71FC-6E6F-303A3C0061DD}"/>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9" name="Freeform 101">
              <a:extLst>
                <a:ext uri="{FF2B5EF4-FFF2-40B4-BE49-F238E27FC236}">
                  <a16:creationId xmlns:a16="http://schemas.microsoft.com/office/drawing/2014/main" id="{6D9E86B0-A129-9F4C-9C39-CE7409E5AFC8}"/>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0" name="Freeform 102">
              <a:extLst>
                <a:ext uri="{FF2B5EF4-FFF2-40B4-BE49-F238E27FC236}">
                  <a16:creationId xmlns:a16="http://schemas.microsoft.com/office/drawing/2014/main" id="{585D23F4-B742-C30E-02AE-C5726BE2C5B9}"/>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1" name="Freeform 103">
              <a:extLst>
                <a:ext uri="{FF2B5EF4-FFF2-40B4-BE49-F238E27FC236}">
                  <a16:creationId xmlns:a16="http://schemas.microsoft.com/office/drawing/2014/main" id="{6C2D5FEA-ACC5-C047-FA1F-4A6616DA8B60}"/>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2" name="Freeform 104">
              <a:extLst>
                <a:ext uri="{FF2B5EF4-FFF2-40B4-BE49-F238E27FC236}">
                  <a16:creationId xmlns:a16="http://schemas.microsoft.com/office/drawing/2014/main" id="{507B4618-292F-82F1-BE9F-E1DE12D15842}"/>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3" name="Freeform 105">
              <a:extLst>
                <a:ext uri="{FF2B5EF4-FFF2-40B4-BE49-F238E27FC236}">
                  <a16:creationId xmlns:a16="http://schemas.microsoft.com/office/drawing/2014/main" id="{5B4C382C-4A42-CF79-F574-F571F55E4A42}"/>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4" name="Freeform 106">
              <a:extLst>
                <a:ext uri="{FF2B5EF4-FFF2-40B4-BE49-F238E27FC236}">
                  <a16:creationId xmlns:a16="http://schemas.microsoft.com/office/drawing/2014/main" id="{9A12E7C3-47EA-9136-BA1B-469AF0BBA66F}"/>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5" name="Freeform 107">
              <a:extLst>
                <a:ext uri="{FF2B5EF4-FFF2-40B4-BE49-F238E27FC236}">
                  <a16:creationId xmlns:a16="http://schemas.microsoft.com/office/drawing/2014/main" id="{677096A6-A146-5AFD-228B-8D7AD1D6B8F6}"/>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6" name="Freeform 108">
              <a:extLst>
                <a:ext uri="{FF2B5EF4-FFF2-40B4-BE49-F238E27FC236}">
                  <a16:creationId xmlns:a16="http://schemas.microsoft.com/office/drawing/2014/main" id="{4C4EFE04-F20A-9419-62D2-B8F7CEF7B48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7" name="Freeform 109">
              <a:extLst>
                <a:ext uri="{FF2B5EF4-FFF2-40B4-BE49-F238E27FC236}">
                  <a16:creationId xmlns:a16="http://schemas.microsoft.com/office/drawing/2014/main" id="{FEC7373B-3DC9-0075-AB3C-D66D19667FD4}"/>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8" name="Freeform 110">
              <a:extLst>
                <a:ext uri="{FF2B5EF4-FFF2-40B4-BE49-F238E27FC236}">
                  <a16:creationId xmlns:a16="http://schemas.microsoft.com/office/drawing/2014/main" id="{9EA3A7EF-8261-9E14-E449-F3C574B1435F}"/>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9" name="Freeform 111">
              <a:extLst>
                <a:ext uri="{FF2B5EF4-FFF2-40B4-BE49-F238E27FC236}">
                  <a16:creationId xmlns:a16="http://schemas.microsoft.com/office/drawing/2014/main" id="{EA52E055-585A-1A74-AA73-BC0EFC5F850F}"/>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0" name="Freeform 112">
              <a:extLst>
                <a:ext uri="{FF2B5EF4-FFF2-40B4-BE49-F238E27FC236}">
                  <a16:creationId xmlns:a16="http://schemas.microsoft.com/office/drawing/2014/main" id="{D114FD8A-DCA1-B810-A015-CB6A8AAAEADE}"/>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1" name="Freeform 113">
              <a:extLst>
                <a:ext uri="{FF2B5EF4-FFF2-40B4-BE49-F238E27FC236}">
                  <a16:creationId xmlns:a16="http://schemas.microsoft.com/office/drawing/2014/main" id="{5AB7EB49-9910-DA53-8C32-593D3CE2ED48}"/>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2" name="Freeform 114">
              <a:extLst>
                <a:ext uri="{FF2B5EF4-FFF2-40B4-BE49-F238E27FC236}">
                  <a16:creationId xmlns:a16="http://schemas.microsoft.com/office/drawing/2014/main" id="{FA650DB1-EF01-48DA-689C-6ABD33608B5C}"/>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3" name="Freeform 115">
              <a:extLst>
                <a:ext uri="{FF2B5EF4-FFF2-40B4-BE49-F238E27FC236}">
                  <a16:creationId xmlns:a16="http://schemas.microsoft.com/office/drawing/2014/main" id="{DB60CAF7-A36D-CA44-B0D4-441654CC35DB}"/>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4" name="Freeform 116">
              <a:extLst>
                <a:ext uri="{FF2B5EF4-FFF2-40B4-BE49-F238E27FC236}">
                  <a16:creationId xmlns:a16="http://schemas.microsoft.com/office/drawing/2014/main" id="{4ED69F2F-09CF-A6B1-D983-EA2248AFEC69}"/>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5" name="Freeform 117">
              <a:extLst>
                <a:ext uri="{FF2B5EF4-FFF2-40B4-BE49-F238E27FC236}">
                  <a16:creationId xmlns:a16="http://schemas.microsoft.com/office/drawing/2014/main" id="{25E9414E-A7BC-E24C-83D9-36114A7E55C9}"/>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6" name="Freeform 118">
              <a:extLst>
                <a:ext uri="{FF2B5EF4-FFF2-40B4-BE49-F238E27FC236}">
                  <a16:creationId xmlns:a16="http://schemas.microsoft.com/office/drawing/2014/main" id="{017C24EF-B5C3-02A7-2451-884A05E0FD95}"/>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7" name="Freeform 119">
              <a:extLst>
                <a:ext uri="{FF2B5EF4-FFF2-40B4-BE49-F238E27FC236}">
                  <a16:creationId xmlns:a16="http://schemas.microsoft.com/office/drawing/2014/main" id="{F7F9136B-B6C0-EC2A-743D-ADA3CD69A6C4}"/>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8" name="Freeform 120">
              <a:extLst>
                <a:ext uri="{FF2B5EF4-FFF2-40B4-BE49-F238E27FC236}">
                  <a16:creationId xmlns:a16="http://schemas.microsoft.com/office/drawing/2014/main" id="{EF555A0E-3694-9258-44BF-3D17B48487EB}"/>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9" name="Freeform 121">
              <a:extLst>
                <a:ext uri="{FF2B5EF4-FFF2-40B4-BE49-F238E27FC236}">
                  <a16:creationId xmlns:a16="http://schemas.microsoft.com/office/drawing/2014/main" id="{D7102093-8CC9-1A77-E323-F92AD0694499}"/>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0" name="Freeform 122">
              <a:extLst>
                <a:ext uri="{FF2B5EF4-FFF2-40B4-BE49-F238E27FC236}">
                  <a16:creationId xmlns:a16="http://schemas.microsoft.com/office/drawing/2014/main" id="{9568D028-48E3-400A-4636-62B4EDBAA7E3}"/>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1" name="Freeform 123">
              <a:extLst>
                <a:ext uri="{FF2B5EF4-FFF2-40B4-BE49-F238E27FC236}">
                  <a16:creationId xmlns:a16="http://schemas.microsoft.com/office/drawing/2014/main" id="{D7074CDF-F191-80BB-634D-A72337AD4F41}"/>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2" name="Freeform 124">
              <a:extLst>
                <a:ext uri="{FF2B5EF4-FFF2-40B4-BE49-F238E27FC236}">
                  <a16:creationId xmlns:a16="http://schemas.microsoft.com/office/drawing/2014/main" id="{085D1DAB-74C0-E85A-18FC-BF0DEEA7C017}"/>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3" name="Freeform 125">
              <a:extLst>
                <a:ext uri="{FF2B5EF4-FFF2-40B4-BE49-F238E27FC236}">
                  <a16:creationId xmlns:a16="http://schemas.microsoft.com/office/drawing/2014/main" id="{5F76F9DD-D884-FC70-7F96-85D5750EA870}"/>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4" name="Freeform 126">
              <a:extLst>
                <a:ext uri="{FF2B5EF4-FFF2-40B4-BE49-F238E27FC236}">
                  <a16:creationId xmlns:a16="http://schemas.microsoft.com/office/drawing/2014/main" id="{B0626734-116C-2C7B-9B6F-C6684B1D26F6}"/>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5" name="Freeform 127">
              <a:extLst>
                <a:ext uri="{FF2B5EF4-FFF2-40B4-BE49-F238E27FC236}">
                  <a16:creationId xmlns:a16="http://schemas.microsoft.com/office/drawing/2014/main" id="{0B998D70-880A-2151-9B2F-8817CBEDED84}"/>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6" name="Freeform 128">
              <a:extLst>
                <a:ext uri="{FF2B5EF4-FFF2-40B4-BE49-F238E27FC236}">
                  <a16:creationId xmlns:a16="http://schemas.microsoft.com/office/drawing/2014/main" id="{DB337A0D-9FFA-8D79-5500-A29F450BD9EA}"/>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7" name="Freeform 129">
              <a:extLst>
                <a:ext uri="{FF2B5EF4-FFF2-40B4-BE49-F238E27FC236}">
                  <a16:creationId xmlns:a16="http://schemas.microsoft.com/office/drawing/2014/main" id="{17717380-DC51-3528-98EE-D59FFA894339}"/>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8" name="Freeform 130">
              <a:extLst>
                <a:ext uri="{FF2B5EF4-FFF2-40B4-BE49-F238E27FC236}">
                  <a16:creationId xmlns:a16="http://schemas.microsoft.com/office/drawing/2014/main" id="{AF56AEF6-C463-D01C-A7C7-EC689686F65F}"/>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9" name="Freeform 131">
              <a:extLst>
                <a:ext uri="{FF2B5EF4-FFF2-40B4-BE49-F238E27FC236}">
                  <a16:creationId xmlns:a16="http://schemas.microsoft.com/office/drawing/2014/main" id="{502DC88B-B3D1-5681-4216-DE130862ABD0}"/>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0" name="Freeform 132">
              <a:extLst>
                <a:ext uri="{FF2B5EF4-FFF2-40B4-BE49-F238E27FC236}">
                  <a16:creationId xmlns:a16="http://schemas.microsoft.com/office/drawing/2014/main" id="{740DF8BA-C94D-81F1-E0A6-EF6470B1FDBF}"/>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1" name="Freeform 134">
              <a:extLst>
                <a:ext uri="{FF2B5EF4-FFF2-40B4-BE49-F238E27FC236}">
                  <a16:creationId xmlns:a16="http://schemas.microsoft.com/office/drawing/2014/main" id="{2B1EC23E-1A90-894C-3590-F0E214CE157B}"/>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2" name="Freeform 135">
              <a:extLst>
                <a:ext uri="{FF2B5EF4-FFF2-40B4-BE49-F238E27FC236}">
                  <a16:creationId xmlns:a16="http://schemas.microsoft.com/office/drawing/2014/main" id="{89DB8AF8-6E30-9E47-408B-786888DCC211}"/>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3" name="Freeform 136">
              <a:extLst>
                <a:ext uri="{FF2B5EF4-FFF2-40B4-BE49-F238E27FC236}">
                  <a16:creationId xmlns:a16="http://schemas.microsoft.com/office/drawing/2014/main" id="{DC488AE5-1B5D-D54E-7C14-1743808B4D6B}"/>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4" name="Freeform 137">
              <a:extLst>
                <a:ext uri="{FF2B5EF4-FFF2-40B4-BE49-F238E27FC236}">
                  <a16:creationId xmlns:a16="http://schemas.microsoft.com/office/drawing/2014/main" id="{8882C97C-FA53-7CC7-A215-0C5D4DE88001}"/>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5" name="Freeform 138">
              <a:extLst>
                <a:ext uri="{FF2B5EF4-FFF2-40B4-BE49-F238E27FC236}">
                  <a16:creationId xmlns:a16="http://schemas.microsoft.com/office/drawing/2014/main" id="{DBCFCDE3-47F3-3F72-FD3E-32F36465723D}"/>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6" name="Freeform 139">
              <a:extLst>
                <a:ext uri="{FF2B5EF4-FFF2-40B4-BE49-F238E27FC236}">
                  <a16:creationId xmlns:a16="http://schemas.microsoft.com/office/drawing/2014/main" id="{8C8F18AE-8B99-27F0-0339-DAC9F446D6D6}"/>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7" name="Freeform 140">
              <a:extLst>
                <a:ext uri="{FF2B5EF4-FFF2-40B4-BE49-F238E27FC236}">
                  <a16:creationId xmlns:a16="http://schemas.microsoft.com/office/drawing/2014/main" id="{989A7FD4-AE43-C8C2-8E6A-FAC8666A4A2D}"/>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8" name="Freeform 141">
              <a:extLst>
                <a:ext uri="{FF2B5EF4-FFF2-40B4-BE49-F238E27FC236}">
                  <a16:creationId xmlns:a16="http://schemas.microsoft.com/office/drawing/2014/main" id="{1DC98363-61B4-62D8-9940-EAE0AF18A0FB}"/>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9" name="Freeform 142">
              <a:extLst>
                <a:ext uri="{FF2B5EF4-FFF2-40B4-BE49-F238E27FC236}">
                  <a16:creationId xmlns:a16="http://schemas.microsoft.com/office/drawing/2014/main" id="{5CC9DC58-B5BD-C8AF-68E2-F9680DBD3CC2}"/>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0" name="Freeform 143">
              <a:extLst>
                <a:ext uri="{FF2B5EF4-FFF2-40B4-BE49-F238E27FC236}">
                  <a16:creationId xmlns:a16="http://schemas.microsoft.com/office/drawing/2014/main" id="{37B98D7E-C1BF-7654-8950-419DC3E1B2CE}"/>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1" name="Freeform 144">
              <a:extLst>
                <a:ext uri="{FF2B5EF4-FFF2-40B4-BE49-F238E27FC236}">
                  <a16:creationId xmlns:a16="http://schemas.microsoft.com/office/drawing/2014/main" id="{74235CDD-E863-5E3D-9FCA-A7EDCC2E1C77}"/>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2" name="Freeform 145">
              <a:extLst>
                <a:ext uri="{FF2B5EF4-FFF2-40B4-BE49-F238E27FC236}">
                  <a16:creationId xmlns:a16="http://schemas.microsoft.com/office/drawing/2014/main" id="{54C0774C-08AF-66FA-4A47-FD52CD08BC38}"/>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3" name="Freeform 146">
              <a:extLst>
                <a:ext uri="{FF2B5EF4-FFF2-40B4-BE49-F238E27FC236}">
                  <a16:creationId xmlns:a16="http://schemas.microsoft.com/office/drawing/2014/main" id="{3DBF0D08-0BE0-4CB4-08CE-B47BE536FA18}"/>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4" name="Freeform 147">
              <a:extLst>
                <a:ext uri="{FF2B5EF4-FFF2-40B4-BE49-F238E27FC236}">
                  <a16:creationId xmlns:a16="http://schemas.microsoft.com/office/drawing/2014/main" id="{A0F6D745-4DDF-B80A-FD78-E8277D56DC3A}"/>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5" name="Freeform 148">
              <a:extLst>
                <a:ext uri="{FF2B5EF4-FFF2-40B4-BE49-F238E27FC236}">
                  <a16:creationId xmlns:a16="http://schemas.microsoft.com/office/drawing/2014/main" id="{D9F4C614-3BB7-E2E5-C5F6-9473508B9074}"/>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6" name="Freeform 149">
              <a:extLst>
                <a:ext uri="{FF2B5EF4-FFF2-40B4-BE49-F238E27FC236}">
                  <a16:creationId xmlns:a16="http://schemas.microsoft.com/office/drawing/2014/main" id="{917C6F66-C69D-A250-0020-C433A761046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7" name="Freeform 150">
              <a:extLst>
                <a:ext uri="{FF2B5EF4-FFF2-40B4-BE49-F238E27FC236}">
                  <a16:creationId xmlns:a16="http://schemas.microsoft.com/office/drawing/2014/main" id="{F9A0ABE5-B59F-5A1C-8642-F51D923BBFC2}"/>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8" name="Freeform 151">
              <a:extLst>
                <a:ext uri="{FF2B5EF4-FFF2-40B4-BE49-F238E27FC236}">
                  <a16:creationId xmlns:a16="http://schemas.microsoft.com/office/drawing/2014/main" id="{8212E21C-8370-408A-9480-883CD361E921}"/>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9" name="Freeform 152">
              <a:extLst>
                <a:ext uri="{FF2B5EF4-FFF2-40B4-BE49-F238E27FC236}">
                  <a16:creationId xmlns:a16="http://schemas.microsoft.com/office/drawing/2014/main" id="{C2A86962-AA21-DD45-6376-F377A8575301}"/>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0" name="Freeform 153">
              <a:extLst>
                <a:ext uri="{FF2B5EF4-FFF2-40B4-BE49-F238E27FC236}">
                  <a16:creationId xmlns:a16="http://schemas.microsoft.com/office/drawing/2014/main" id="{D57822A3-3C52-B329-8F78-5565259A218F}"/>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1" name="Freeform 154">
              <a:extLst>
                <a:ext uri="{FF2B5EF4-FFF2-40B4-BE49-F238E27FC236}">
                  <a16:creationId xmlns:a16="http://schemas.microsoft.com/office/drawing/2014/main" id="{4D866FBD-A6FA-0A17-443E-8E454D03610B}"/>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2" name="Freeform 155">
              <a:extLst>
                <a:ext uri="{FF2B5EF4-FFF2-40B4-BE49-F238E27FC236}">
                  <a16:creationId xmlns:a16="http://schemas.microsoft.com/office/drawing/2014/main" id="{8527AAE3-F071-0F25-6408-EB8CF126703F}"/>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3" name="Freeform 156">
              <a:extLst>
                <a:ext uri="{FF2B5EF4-FFF2-40B4-BE49-F238E27FC236}">
                  <a16:creationId xmlns:a16="http://schemas.microsoft.com/office/drawing/2014/main" id="{A622107E-E42A-A6C8-5747-4EFA3D7D7873}"/>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4" name="Freeform 157">
              <a:extLst>
                <a:ext uri="{FF2B5EF4-FFF2-40B4-BE49-F238E27FC236}">
                  <a16:creationId xmlns:a16="http://schemas.microsoft.com/office/drawing/2014/main" id="{1ACCF5A0-C30D-12BF-C75E-F7185E65F640}"/>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5" name="Freeform 158">
              <a:extLst>
                <a:ext uri="{FF2B5EF4-FFF2-40B4-BE49-F238E27FC236}">
                  <a16:creationId xmlns:a16="http://schemas.microsoft.com/office/drawing/2014/main" id="{632BFEF5-2C27-1B5B-F08D-86833BA19E76}"/>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6" name="Freeform 159">
              <a:extLst>
                <a:ext uri="{FF2B5EF4-FFF2-40B4-BE49-F238E27FC236}">
                  <a16:creationId xmlns:a16="http://schemas.microsoft.com/office/drawing/2014/main" id="{DCE3AE0F-CC1D-A89E-5963-F96AD84E5B93}"/>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7" name="Freeform 160">
              <a:extLst>
                <a:ext uri="{FF2B5EF4-FFF2-40B4-BE49-F238E27FC236}">
                  <a16:creationId xmlns:a16="http://schemas.microsoft.com/office/drawing/2014/main" id="{A60E2F5A-2287-0BEF-D5D2-4A32E91FFA99}"/>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8" name="Freeform 161">
              <a:extLst>
                <a:ext uri="{FF2B5EF4-FFF2-40B4-BE49-F238E27FC236}">
                  <a16:creationId xmlns:a16="http://schemas.microsoft.com/office/drawing/2014/main" id="{5F16CE50-685C-6942-A766-74EACE2E5F2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9" name="Freeform 162">
              <a:extLst>
                <a:ext uri="{FF2B5EF4-FFF2-40B4-BE49-F238E27FC236}">
                  <a16:creationId xmlns:a16="http://schemas.microsoft.com/office/drawing/2014/main" id="{202F815A-BEBB-17A0-856A-F02DACB6B551}"/>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0" name="Freeform 163">
              <a:extLst>
                <a:ext uri="{FF2B5EF4-FFF2-40B4-BE49-F238E27FC236}">
                  <a16:creationId xmlns:a16="http://schemas.microsoft.com/office/drawing/2014/main" id="{CBB25DCB-DF0F-CCE5-D107-B661FB94B63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1" name="Freeform 164">
              <a:extLst>
                <a:ext uri="{FF2B5EF4-FFF2-40B4-BE49-F238E27FC236}">
                  <a16:creationId xmlns:a16="http://schemas.microsoft.com/office/drawing/2014/main" id="{0B673445-4DFB-9966-2EBD-AE1D011824BE}"/>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2" name="Freeform 165">
              <a:extLst>
                <a:ext uri="{FF2B5EF4-FFF2-40B4-BE49-F238E27FC236}">
                  <a16:creationId xmlns:a16="http://schemas.microsoft.com/office/drawing/2014/main" id="{1023B77F-E6E3-ED5C-EEC7-83E914F3E548}"/>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3" name="Freeform 166">
              <a:extLst>
                <a:ext uri="{FF2B5EF4-FFF2-40B4-BE49-F238E27FC236}">
                  <a16:creationId xmlns:a16="http://schemas.microsoft.com/office/drawing/2014/main" id="{F0F5B0D8-D683-584B-602C-48C5E16818A0}"/>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4" name="Freeform 167">
              <a:extLst>
                <a:ext uri="{FF2B5EF4-FFF2-40B4-BE49-F238E27FC236}">
                  <a16:creationId xmlns:a16="http://schemas.microsoft.com/office/drawing/2014/main" id="{84C0D94A-EB5A-8F4F-BF31-B10D6F33853D}"/>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5" name="Freeform 168">
              <a:extLst>
                <a:ext uri="{FF2B5EF4-FFF2-40B4-BE49-F238E27FC236}">
                  <a16:creationId xmlns:a16="http://schemas.microsoft.com/office/drawing/2014/main" id="{6A380056-DB63-24FF-ABDC-51691B91B348}"/>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6" name="Freeform 169">
              <a:extLst>
                <a:ext uri="{FF2B5EF4-FFF2-40B4-BE49-F238E27FC236}">
                  <a16:creationId xmlns:a16="http://schemas.microsoft.com/office/drawing/2014/main" id="{7AB21015-EF13-285D-0A64-D93FD6B38DEC}"/>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7" name="Freeform 170">
              <a:extLst>
                <a:ext uri="{FF2B5EF4-FFF2-40B4-BE49-F238E27FC236}">
                  <a16:creationId xmlns:a16="http://schemas.microsoft.com/office/drawing/2014/main" id="{D8C80E5C-619F-1249-8AB9-1F0121072982}"/>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8" name="Freeform 171">
              <a:extLst>
                <a:ext uri="{FF2B5EF4-FFF2-40B4-BE49-F238E27FC236}">
                  <a16:creationId xmlns:a16="http://schemas.microsoft.com/office/drawing/2014/main" id="{BF260713-AF52-D888-BFBB-41B5AE8D0FDF}"/>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9" name="Freeform 172">
              <a:extLst>
                <a:ext uri="{FF2B5EF4-FFF2-40B4-BE49-F238E27FC236}">
                  <a16:creationId xmlns:a16="http://schemas.microsoft.com/office/drawing/2014/main" id="{E2C17FCA-445E-CFA4-1296-7A7B02675C9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0" name="Freeform 173">
              <a:extLst>
                <a:ext uri="{FF2B5EF4-FFF2-40B4-BE49-F238E27FC236}">
                  <a16:creationId xmlns:a16="http://schemas.microsoft.com/office/drawing/2014/main" id="{AA6672CC-1F69-1E49-686D-351A4694502D}"/>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1" name="Freeform 174">
              <a:extLst>
                <a:ext uri="{FF2B5EF4-FFF2-40B4-BE49-F238E27FC236}">
                  <a16:creationId xmlns:a16="http://schemas.microsoft.com/office/drawing/2014/main" id="{B9352860-4823-31E6-9E6A-45089D7B031A}"/>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2" name="Freeform 175">
              <a:extLst>
                <a:ext uri="{FF2B5EF4-FFF2-40B4-BE49-F238E27FC236}">
                  <a16:creationId xmlns:a16="http://schemas.microsoft.com/office/drawing/2014/main" id="{45E05D7C-2073-7F62-D629-099A22E0CB93}"/>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3" name="Freeform 176">
              <a:extLst>
                <a:ext uri="{FF2B5EF4-FFF2-40B4-BE49-F238E27FC236}">
                  <a16:creationId xmlns:a16="http://schemas.microsoft.com/office/drawing/2014/main" id="{2431FFB0-A3AB-3983-E641-440417791321}"/>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4" name="Freeform 177">
              <a:extLst>
                <a:ext uri="{FF2B5EF4-FFF2-40B4-BE49-F238E27FC236}">
                  <a16:creationId xmlns:a16="http://schemas.microsoft.com/office/drawing/2014/main" id="{4EE7892D-90EF-44F7-EB5E-F16F974C7A38}"/>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5" name="Freeform 178">
              <a:extLst>
                <a:ext uri="{FF2B5EF4-FFF2-40B4-BE49-F238E27FC236}">
                  <a16:creationId xmlns:a16="http://schemas.microsoft.com/office/drawing/2014/main" id="{31E3E780-256A-59D8-CFA4-3396E4D6F194}"/>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6" name="Freeform 179">
              <a:extLst>
                <a:ext uri="{FF2B5EF4-FFF2-40B4-BE49-F238E27FC236}">
                  <a16:creationId xmlns:a16="http://schemas.microsoft.com/office/drawing/2014/main" id="{1939DF2C-69C0-FA82-1556-9A55D7EB36F6}"/>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7" name="Freeform 180">
              <a:extLst>
                <a:ext uri="{FF2B5EF4-FFF2-40B4-BE49-F238E27FC236}">
                  <a16:creationId xmlns:a16="http://schemas.microsoft.com/office/drawing/2014/main" id="{87392B13-0C1B-2CE6-03BE-8DB8E32C4FB5}"/>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8" name="Freeform 181">
              <a:extLst>
                <a:ext uri="{FF2B5EF4-FFF2-40B4-BE49-F238E27FC236}">
                  <a16:creationId xmlns:a16="http://schemas.microsoft.com/office/drawing/2014/main" id="{B3474163-605E-93AE-28B4-C2923D9620BC}"/>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9" name="Freeform 182">
              <a:extLst>
                <a:ext uri="{FF2B5EF4-FFF2-40B4-BE49-F238E27FC236}">
                  <a16:creationId xmlns:a16="http://schemas.microsoft.com/office/drawing/2014/main" id="{E597CD0C-A7D9-1BEC-BA8B-1D47B1ED2029}"/>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0" name="Freeform 183">
              <a:extLst>
                <a:ext uri="{FF2B5EF4-FFF2-40B4-BE49-F238E27FC236}">
                  <a16:creationId xmlns:a16="http://schemas.microsoft.com/office/drawing/2014/main" id="{2617CA43-B099-4382-D42D-1E6DD1A7878B}"/>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1" name="Freeform 184">
              <a:extLst>
                <a:ext uri="{FF2B5EF4-FFF2-40B4-BE49-F238E27FC236}">
                  <a16:creationId xmlns:a16="http://schemas.microsoft.com/office/drawing/2014/main" id="{BDCAF0C2-583A-315A-57B3-F890A458E97C}"/>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2" name="Freeform 185">
              <a:extLst>
                <a:ext uri="{FF2B5EF4-FFF2-40B4-BE49-F238E27FC236}">
                  <a16:creationId xmlns:a16="http://schemas.microsoft.com/office/drawing/2014/main" id="{914AE1F1-F9AE-B6E3-6929-D7205C1DC124}"/>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3" name="Freeform 186">
              <a:extLst>
                <a:ext uri="{FF2B5EF4-FFF2-40B4-BE49-F238E27FC236}">
                  <a16:creationId xmlns:a16="http://schemas.microsoft.com/office/drawing/2014/main" id="{C45A1900-EC46-1269-B681-528B526EFB9B}"/>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4" name="Freeform 187">
              <a:extLst>
                <a:ext uri="{FF2B5EF4-FFF2-40B4-BE49-F238E27FC236}">
                  <a16:creationId xmlns:a16="http://schemas.microsoft.com/office/drawing/2014/main" id="{F0947425-B12F-59D2-FC0A-B5FAADB6EF4B}"/>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5" name="Freeform 188">
              <a:extLst>
                <a:ext uri="{FF2B5EF4-FFF2-40B4-BE49-F238E27FC236}">
                  <a16:creationId xmlns:a16="http://schemas.microsoft.com/office/drawing/2014/main" id="{4DB96311-ACCE-E475-A516-E6A57304BC1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6" name="Freeform 189">
              <a:extLst>
                <a:ext uri="{FF2B5EF4-FFF2-40B4-BE49-F238E27FC236}">
                  <a16:creationId xmlns:a16="http://schemas.microsoft.com/office/drawing/2014/main" id="{5F4D1A24-CB8D-97D8-376A-3D3CE3C1EEAA}"/>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7" name="Freeform 190">
              <a:extLst>
                <a:ext uri="{FF2B5EF4-FFF2-40B4-BE49-F238E27FC236}">
                  <a16:creationId xmlns:a16="http://schemas.microsoft.com/office/drawing/2014/main" id="{3F064C5C-30D4-6A42-D217-382463D67543}"/>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8" name="Freeform 191">
              <a:extLst>
                <a:ext uri="{FF2B5EF4-FFF2-40B4-BE49-F238E27FC236}">
                  <a16:creationId xmlns:a16="http://schemas.microsoft.com/office/drawing/2014/main" id="{780592DA-339F-C9B2-0A2F-9F52863F5F0E}"/>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9" name="Freeform 192">
              <a:extLst>
                <a:ext uri="{FF2B5EF4-FFF2-40B4-BE49-F238E27FC236}">
                  <a16:creationId xmlns:a16="http://schemas.microsoft.com/office/drawing/2014/main" id="{8E3B992C-7B19-EB88-4E31-C49F6D04A8B0}"/>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0" name="Freeform 193">
              <a:extLst>
                <a:ext uri="{FF2B5EF4-FFF2-40B4-BE49-F238E27FC236}">
                  <a16:creationId xmlns:a16="http://schemas.microsoft.com/office/drawing/2014/main" id="{B8016E4E-5439-E7BE-9946-BEAA31E8E50B}"/>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1" name="Freeform 194">
              <a:extLst>
                <a:ext uri="{FF2B5EF4-FFF2-40B4-BE49-F238E27FC236}">
                  <a16:creationId xmlns:a16="http://schemas.microsoft.com/office/drawing/2014/main" id="{0112AC9A-5473-8195-2CA4-A1BF60E8158F}"/>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2" name="Freeform 195">
              <a:extLst>
                <a:ext uri="{FF2B5EF4-FFF2-40B4-BE49-F238E27FC236}">
                  <a16:creationId xmlns:a16="http://schemas.microsoft.com/office/drawing/2014/main" id="{99A6A150-453A-E3C5-C086-BD12B105387E}"/>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3" name="Freeform 196">
              <a:extLst>
                <a:ext uri="{FF2B5EF4-FFF2-40B4-BE49-F238E27FC236}">
                  <a16:creationId xmlns:a16="http://schemas.microsoft.com/office/drawing/2014/main" id="{A3DA113B-F7C2-5FEF-A0F3-BA5ADA4DC601}"/>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4" name="Freeform 197">
              <a:extLst>
                <a:ext uri="{FF2B5EF4-FFF2-40B4-BE49-F238E27FC236}">
                  <a16:creationId xmlns:a16="http://schemas.microsoft.com/office/drawing/2014/main" id="{A7B9F97D-62C7-6DE4-56F5-8D0ADAF3108D}"/>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5" name="Freeform 198">
              <a:extLst>
                <a:ext uri="{FF2B5EF4-FFF2-40B4-BE49-F238E27FC236}">
                  <a16:creationId xmlns:a16="http://schemas.microsoft.com/office/drawing/2014/main" id="{1D871BFA-1325-5E91-772D-B0AF2BB747CB}"/>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6" name="Freeform 199">
              <a:extLst>
                <a:ext uri="{FF2B5EF4-FFF2-40B4-BE49-F238E27FC236}">
                  <a16:creationId xmlns:a16="http://schemas.microsoft.com/office/drawing/2014/main" id="{412588B6-7131-2CA0-A750-99E8AF5FC627}"/>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7" name="Freeform 200">
              <a:extLst>
                <a:ext uri="{FF2B5EF4-FFF2-40B4-BE49-F238E27FC236}">
                  <a16:creationId xmlns:a16="http://schemas.microsoft.com/office/drawing/2014/main" id="{D0861F0C-AA8D-B0CF-BE5E-2DBAB6CB925B}"/>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8" name="Freeform 201">
              <a:extLst>
                <a:ext uri="{FF2B5EF4-FFF2-40B4-BE49-F238E27FC236}">
                  <a16:creationId xmlns:a16="http://schemas.microsoft.com/office/drawing/2014/main" id="{1AD130F4-BBF0-834C-6F55-631EF17700DE}"/>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9" name="Freeform 202">
              <a:extLst>
                <a:ext uri="{FF2B5EF4-FFF2-40B4-BE49-F238E27FC236}">
                  <a16:creationId xmlns:a16="http://schemas.microsoft.com/office/drawing/2014/main" id="{26121BC5-EBCB-AA99-4FFD-5545A4931D5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0" name="Freeform 203">
              <a:extLst>
                <a:ext uri="{FF2B5EF4-FFF2-40B4-BE49-F238E27FC236}">
                  <a16:creationId xmlns:a16="http://schemas.microsoft.com/office/drawing/2014/main" id="{F2AC7212-BE1D-004F-CDA7-00276180FE16}"/>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1" name="Freeform 204">
              <a:extLst>
                <a:ext uri="{FF2B5EF4-FFF2-40B4-BE49-F238E27FC236}">
                  <a16:creationId xmlns:a16="http://schemas.microsoft.com/office/drawing/2014/main" id="{C6F0E7D9-BB6B-8C84-83BC-57993FECD326}"/>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2" name="Freeform 205">
              <a:extLst>
                <a:ext uri="{FF2B5EF4-FFF2-40B4-BE49-F238E27FC236}">
                  <a16:creationId xmlns:a16="http://schemas.microsoft.com/office/drawing/2014/main" id="{CF51D08D-9733-1C7F-15C3-9929CADC5348}"/>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3" name="Freeform 206">
              <a:extLst>
                <a:ext uri="{FF2B5EF4-FFF2-40B4-BE49-F238E27FC236}">
                  <a16:creationId xmlns:a16="http://schemas.microsoft.com/office/drawing/2014/main" id="{68267607-647A-05E2-A91D-DCD65FFFA5D0}"/>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grpSp>
      <p:sp>
        <p:nvSpPr>
          <p:cNvPr id="214" name="Freeform 31">
            <a:extLst>
              <a:ext uri="{FF2B5EF4-FFF2-40B4-BE49-F238E27FC236}">
                <a16:creationId xmlns:a16="http://schemas.microsoft.com/office/drawing/2014/main" id="{1BFB0D58-D99C-E09B-7304-2401981032CF}"/>
              </a:ext>
            </a:extLst>
          </p:cNvPr>
          <p:cNvSpPr>
            <a:spLocks/>
          </p:cNvSpPr>
          <p:nvPr/>
        </p:nvSpPr>
        <p:spPr bwMode="auto">
          <a:xfrm>
            <a:off x="760834" y="1062199"/>
            <a:ext cx="2798114" cy="1169954"/>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solidFill>
            <a:schemeClr val="bg1">
              <a:lumMod val="65000"/>
              <a:alpha val="16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algn="ctr"/>
            <a:r>
              <a:rPr lang="en-US" sz="4320" b="1" dirty="0">
                <a:solidFill>
                  <a:schemeClr val="bg1"/>
                </a:solidFill>
                <a:latin typeface="Segoe UI" panose="020B0502040204020203" pitchFamily="34" charset="0"/>
                <a:cs typeface="Segoe UI" panose="020B0502040204020203" pitchFamily="34" charset="0"/>
              </a:rPr>
              <a:t>PHẦN 2.2</a:t>
            </a:r>
          </a:p>
        </p:txBody>
      </p:sp>
      <p:sp>
        <p:nvSpPr>
          <p:cNvPr id="4" name="TextBox 3">
            <a:extLst>
              <a:ext uri="{FF2B5EF4-FFF2-40B4-BE49-F238E27FC236}">
                <a16:creationId xmlns:a16="http://schemas.microsoft.com/office/drawing/2014/main" id="{683BA869-36F4-0434-515A-04D6743844AD}"/>
              </a:ext>
            </a:extLst>
          </p:cNvPr>
          <p:cNvSpPr txBox="1"/>
          <p:nvPr/>
        </p:nvSpPr>
        <p:spPr>
          <a:xfrm>
            <a:off x="1998969" y="3275640"/>
            <a:ext cx="12534563" cy="2669320"/>
          </a:xfrm>
          <a:prstGeom prst="rect">
            <a:avLst/>
          </a:prstGeom>
          <a:noFill/>
        </p:spPr>
        <p:txBody>
          <a:bodyPr wrap="square" rtlCol="0" anchor="ctr">
            <a:spAutoFit/>
          </a:bodyPr>
          <a:lstStyle/>
          <a:p>
            <a:pPr lvl="0" algn="ctr">
              <a:lnSpc>
                <a:spcPct val="120000"/>
              </a:lnSpc>
              <a:defRPr/>
            </a:pPr>
            <a:r>
              <a:rPr lang="vi-VN" sz="4800" b="1" dirty="0">
                <a:solidFill>
                  <a:srgbClr val="E04F00"/>
                </a:solidFill>
                <a:latin typeface="Segoe UI" panose="020B0502040204020203" pitchFamily="34" charset="0"/>
                <a:cs typeface="Segoe UI" panose="020B0502040204020203" pitchFamily="34" charset="0"/>
              </a:rPr>
              <a:t>Mô hình triển khai HTTTT GQTTHC của Việt Nam trước khi có công văn 5721/BKHCN-CĐSQG ngày 17/10/2025</a:t>
            </a:r>
            <a:endParaRPr lang="en-US" sz="4800" b="1" dirty="0">
              <a:solidFill>
                <a:srgbClr val="E04F00"/>
              </a:solidFill>
              <a:latin typeface="Segoe UI" panose="020B0502040204020203" pitchFamily="34" charset="0"/>
              <a:ea typeface="Avenir Next" charset="0"/>
              <a:cs typeface="Segoe UI" panose="020B0502040204020203" pitchFamily="34" charset="0"/>
            </a:endParaRPr>
          </a:p>
        </p:txBody>
      </p:sp>
    </p:spTree>
    <p:extLst>
      <p:ext uri="{BB962C8B-B14F-4D97-AF65-F5344CB8AC3E}">
        <p14:creationId xmlns:p14="http://schemas.microsoft.com/office/powerpoint/2010/main" val="41838567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name="Slide 13">
    <p:spTree>
      <p:nvGrpSpPr>
        <p:cNvPr id="1" name=""/>
        <p:cNvGrpSpPr/>
        <p:nvPr/>
      </p:nvGrpSpPr>
      <p:grpSpPr>
        <a:xfrm>
          <a:off x="0" y="0"/>
          <a:ext cx="0" cy="0"/>
          <a:chOff x="0" y="0"/>
          <a:chExt cx="0" cy="0"/>
        </a:xfrm>
      </p:grpSpPr>
      <p:sp>
        <p:nvSpPr>
          <p:cNvPr id="2" name="Text 0"/>
          <p:cNvSpPr/>
          <p:nvPr/>
        </p:nvSpPr>
        <p:spPr>
          <a:xfrm>
            <a:off x="793790" y="658341"/>
            <a:ext cx="2948702" cy="368618"/>
          </a:xfrm>
          <a:prstGeom prst="rect">
            <a:avLst/>
          </a:prstGeom>
          <a:noFill/>
          <a:ln/>
        </p:spPr>
        <p:txBody>
          <a:bodyPr wrap="none" lIns="0" tIns="0" rIns="0" bIns="0" rtlCol="0" anchor="t"/>
          <a:lstStyle/>
          <a:p>
            <a:pPr marL="0" indent="0" algn="l">
              <a:lnSpc>
                <a:spcPts val="2900"/>
              </a:lnSpc>
              <a:buNone/>
            </a:pP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ĐÁNH GIÁ CHUNG</a:t>
            </a:r>
            <a:endParaRPr lang="en-US" sz="32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1185303"/>
            <a:ext cx="13042821" cy="235744"/>
          </a:xfrm>
          <a:prstGeom prst="rect">
            <a:avLst/>
          </a:prstGeom>
          <a:noFill/>
          <a:ln/>
        </p:spPr>
        <p:txBody>
          <a:bodyPr wrap="none" lIns="0" tIns="0" rIns="0" bIns="0" rtlCol="0" anchor="t"/>
          <a:lstStyle/>
          <a:p>
            <a:pPr marL="0" indent="0" algn="l">
              <a:lnSpc>
                <a:spcPts val="1850"/>
              </a:lnSpc>
              <a:buNone/>
            </a:pPr>
            <a:r>
              <a:rPr lang="en-US" sz="20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Về các tồn tại, hạn chế và nguyên nhân</a:t>
            </a:r>
            <a:endParaRPr lang="en-US" sz="20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 2"/>
          <p:cNvSpPr/>
          <p:nvPr/>
        </p:nvSpPr>
        <p:spPr>
          <a:xfrm>
            <a:off x="793790" y="1597090"/>
            <a:ext cx="13042821" cy="471488"/>
          </a:xfrm>
          <a:prstGeom prst="rect">
            <a:avLst/>
          </a:prstGeom>
          <a:noFill/>
          <a:ln/>
        </p:spPr>
        <p:txBody>
          <a:bodyPr wrap="square" lIns="0" tIns="0" rIns="0" bIns="0" rtlCol="0" anchor="t"/>
          <a:lstStyle/>
          <a:p>
            <a:pPr marL="0" indent="0" algn="just">
              <a:lnSpc>
                <a:spcPts val="18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Việt Nam</a:t>
            </a: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 đến nay chủ yếu vẫn vận hành mô hình </a:t>
            </a: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phân tán</a:t>
            </a: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 theo từng cấp, từng ngành trong triển khai dịch vụ công trực tuyến. Cụ thể: mỗi </a:t>
            </a: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ngành</a:t>
            </a: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 ở trung ương và mỗi </a:t>
            </a: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tỉnh/thành phố</a:t>
            </a: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 có một </a:t>
            </a: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cổng dịch vụ công riêng</a:t>
            </a: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 hoặc hệ thống một cửa điện tử riêng.</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793790" y="2587911"/>
            <a:ext cx="4249341" cy="2166833"/>
          </a:xfrm>
          <a:prstGeom prst="roundRect">
            <a:avLst>
              <a:gd name="adj" fmla="val 1158"/>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6" name="Shape 4"/>
          <p:cNvSpPr/>
          <p:nvPr/>
        </p:nvSpPr>
        <p:spPr>
          <a:xfrm>
            <a:off x="941189" y="2735311"/>
            <a:ext cx="442198" cy="442198"/>
          </a:xfrm>
          <a:prstGeom prst="roundRect">
            <a:avLst>
              <a:gd name="adj" fmla="val 20676452"/>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pic>
        <p:nvPicPr>
          <p:cNvPr id="7"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752" y="2856874"/>
            <a:ext cx="198953" cy="198953"/>
          </a:xfrm>
          <a:prstGeom prst="rect">
            <a:avLst/>
          </a:prstGeom>
        </p:spPr>
      </p:pic>
      <p:sp>
        <p:nvSpPr>
          <p:cNvPr id="8" name="Text 5"/>
          <p:cNvSpPr/>
          <p:nvPr/>
        </p:nvSpPr>
        <p:spPr>
          <a:xfrm>
            <a:off x="941189" y="3324908"/>
            <a:ext cx="3008828" cy="230386"/>
          </a:xfrm>
          <a:prstGeom prst="rect">
            <a:avLst/>
          </a:prstGeom>
          <a:noFill/>
          <a:ln/>
        </p:spPr>
        <p:txBody>
          <a:bodyPr wrap="none" lIns="0" tIns="0" rIns="0" bIns="0" rtlCol="0" anchor="t"/>
          <a:lstStyle/>
          <a:p>
            <a:pPr marL="0" indent="0" algn="just">
              <a:lnSpc>
                <a:spcPts val="180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Trải nghiệm chưa thực sự một cửa</a:t>
            </a:r>
            <a:endParaRPr lang="en-US" sz="16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6"/>
          <p:cNvSpPr/>
          <p:nvPr/>
        </p:nvSpPr>
        <p:spPr>
          <a:xfrm>
            <a:off x="941189" y="3643639"/>
            <a:ext cx="3954542" cy="707231"/>
          </a:xfrm>
          <a:prstGeom prst="rect">
            <a:avLst/>
          </a:prstGeom>
          <a:noFill/>
          <a:ln/>
        </p:spPr>
        <p:txBody>
          <a:bodyPr wrap="squar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Người dân có thể tìm thủ tục trên cổng quốc gia nhưng đôi khi vẫn bị chuyển hướng về cổng bộ/tỉnh tương ứng để điền biểu mẫu hoặc thanh toán.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7"/>
          <p:cNvSpPr/>
          <p:nvPr/>
        </p:nvSpPr>
        <p:spPr>
          <a:xfrm>
            <a:off x="5190530" y="2587911"/>
            <a:ext cx="4249341" cy="2166833"/>
          </a:xfrm>
          <a:prstGeom prst="roundRect">
            <a:avLst>
              <a:gd name="adj" fmla="val 1158"/>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Shape 8"/>
          <p:cNvSpPr/>
          <p:nvPr/>
        </p:nvSpPr>
        <p:spPr>
          <a:xfrm>
            <a:off x="5337929" y="2735311"/>
            <a:ext cx="442198" cy="442198"/>
          </a:xfrm>
          <a:prstGeom prst="roundRect">
            <a:avLst>
              <a:gd name="adj" fmla="val 20676452"/>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pic>
        <p:nvPicPr>
          <p:cNvPr id="12"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59492" y="2856874"/>
            <a:ext cx="198953" cy="198953"/>
          </a:xfrm>
          <a:prstGeom prst="rect">
            <a:avLst/>
          </a:prstGeom>
        </p:spPr>
      </p:pic>
      <p:sp>
        <p:nvSpPr>
          <p:cNvPr id="13" name="Text 9"/>
          <p:cNvSpPr/>
          <p:nvPr/>
        </p:nvSpPr>
        <p:spPr>
          <a:xfrm>
            <a:off x="5337929" y="3324908"/>
            <a:ext cx="3954542" cy="460772"/>
          </a:xfrm>
          <a:prstGeom prst="rect">
            <a:avLst/>
          </a:prstGeom>
          <a:noFill/>
          <a:ln/>
        </p:spPr>
        <p:txBody>
          <a:bodyPr wrap="square" lIns="0" tIns="0" rIns="0" bIns="0" rtlCol="0" anchor="t"/>
          <a:lstStyle/>
          <a:p>
            <a:pPr marL="0" indent="0" algn="just">
              <a:lnSpc>
                <a:spcPts val="180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Tốn kém nguồn lực và khó đảm bảo đồng đều chất lượng</a:t>
            </a:r>
            <a:endParaRPr lang="en-US" sz="16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 10"/>
          <p:cNvSpPr/>
          <p:nvPr/>
        </p:nvSpPr>
        <p:spPr>
          <a:xfrm>
            <a:off x="5337929" y="3874025"/>
            <a:ext cx="3954542" cy="471488"/>
          </a:xfrm>
          <a:prstGeom prst="rect">
            <a:avLst/>
          </a:prstGeom>
          <a:noFill/>
          <a:ln/>
        </p:spPr>
        <p:txBody>
          <a:bodyPr wrap="squar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Ở mô hình hiện tại, từng địa phương, bộ ngành phải đầu tư xây dựng hoặc mua sắm phần mềm cổng dịch vụ công.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Shape 11"/>
          <p:cNvSpPr/>
          <p:nvPr/>
        </p:nvSpPr>
        <p:spPr>
          <a:xfrm>
            <a:off x="9587270" y="2587911"/>
            <a:ext cx="4249341" cy="2166833"/>
          </a:xfrm>
          <a:prstGeom prst="roundRect">
            <a:avLst>
              <a:gd name="adj" fmla="val 1158"/>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6" name="Shape 12"/>
          <p:cNvSpPr/>
          <p:nvPr/>
        </p:nvSpPr>
        <p:spPr>
          <a:xfrm>
            <a:off x="9734669" y="2735311"/>
            <a:ext cx="442198" cy="442198"/>
          </a:xfrm>
          <a:prstGeom prst="roundRect">
            <a:avLst>
              <a:gd name="adj" fmla="val 20676452"/>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pic>
        <p:nvPicPr>
          <p:cNvPr id="17"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56232" y="2856874"/>
            <a:ext cx="198953" cy="198953"/>
          </a:xfrm>
          <a:prstGeom prst="rect">
            <a:avLst/>
          </a:prstGeom>
        </p:spPr>
      </p:pic>
      <p:sp>
        <p:nvSpPr>
          <p:cNvPr id="18" name="Text 13"/>
          <p:cNvSpPr/>
          <p:nvPr/>
        </p:nvSpPr>
        <p:spPr>
          <a:xfrm>
            <a:off x="9734669" y="3324908"/>
            <a:ext cx="3739158" cy="230386"/>
          </a:xfrm>
          <a:prstGeom prst="rect">
            <a:avLst/>
          </a:prstGeom>
          <a:noFill/>
          <a:ln/>
        </p:spPr>
        <p:txBody>
          <a:bodyPr wrap="square" lIns="0" tIns="0" rIns="0" bIns="0" rtlCol="0" anchor="t"/>
          <a:lstStyle/>
          <a:p>
            <a:pPr algn="just">
              <a:lnSpc>
                <a:spcPts val="1800"/>
              </a:lnSpc>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Phân tán dữ liệu và khó khăn trong chia sẻ</a:t>
            </a:r>
          </a:p>
        </p:txBody>
      </p:sp>
      <p:sp>
        <p:nvSpPr>
          <p:cNvPr id="19" name="Text 14"/>
          <p:cNvSpPr/>
          <p:nvPr/>
        </p:nvSpPr>
        <p:spPr>
          <a:xfrm>
            <a:off x="9734669" y="3851879"/>
            <a:ext cx="3954542" cy="471488"/>
          </a:xfrm>
          <a:prstGeom prst="rect">
            <a:avLst/>
          </a:prstGeom>
          <a:noFill/>
          <a:ln/>
        </p:spPr>
        <p:txBody>
          <a:bodyPr wrap="squar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Mỗi bộ, tỉnh tự quản lý cơ sở dữ liệu và quy trình, dẫn đến thiếu liên thông.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0" name="Shape 15"/>
          <p:cNvSpPr/>
          <p:nvPr/>
        </p:nvSpPr>
        <p:spPr>
          <a:xfrm>
            <a:off x="793790" y="4891859"/>
            <a:ext cx="6447711" cy="3161894"/>
          </a:xfrm>
          <a:prstGeom prst="roundRect">
            <a:avLst>
              <a:gd name="adj" fmla="val 929"/>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1" name="Shape 16"/>
          <p:cNvSpPr/>
          <p:nvPr/>
        </p:nvSpPr>
        <p:spPr>
          <a:xfrm>
            <a:off x="941189" y="5039258"/>
            <a:ext cx="442198" cy="442198"/>
          </a:xfrm>
          <a:prstGeom prst="roundRect">
            <a:avLst>
              <a:gd name="adj" fmla="val 20676452"/>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pic>
        <p:nvPicPr>
          <p:cNvPr id="22"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2752" y="5160821"/>
            <a:ext cx="198953" cy="198953"/>
          </a:xfrm>
          <a:prstGeom prst="rect">
            <a:avLst/>
          </a:prstGeom>
        </p:spPr>
      </p:pic>
      <p:sp>
        <p:nvSpPr>
          <p:cNvPr id="23" name="Text 17"/>
          <p:cNvSpPr/>
          <p:nvPr/>
        </p:nvSpPr>
        <p:spPr>
          <a:xfrm>
            <a:off x="941189" y="5628855"/>
            <a:ext cx="3005137" cy="287127"/>
          </a:xfrm>
          <a:prstGeom prst="rect">
            <a:avLst/>
          </a:prstGeom>
          <a:noFill/>
          <a:ln/>
        </p:spPr>
        <p:txBody>
          <a:bodyPr wrap="none" lIns="0" tIns="0" rIns="0" bIns="0" rtlCol="0" anchor="t"/>
          <a:lstStyle/>
          <a:p>
            <a:pPr marL="0" indent="0" algn="just">
              <a:lnSpc>
                <a:spcPts val="180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Khó khăn trong giám sát tập trung</a:t>
            </a:r>
            <a:endParaRPr lang="en-US" sz="16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4" name="Text 18"/>
          <p:cNvSpPr/>
          <p:nvPr/>
        </p:nvSpPr>
        <p:spPr>
          <a:xfrm>
            <a:off x="941189" y="5947586"/>
            <a:ext cx="6152912" cy="587610"/>
          </a:xfrm>
          <a:prstGeom prst="rect">
            <a:avLst/>
          </a:prstGeom>
          <a:noFill/>
          <a:ln/>
        </p:spPr>
        <p:txBody>
          <a:bodyPr wrap="squar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Chính phủ muốn theo dõi, thống kê tình hình thực hiện thủ tục hành chính trực tuyến toàn quốc phải tổng hợp từ nhiều hệ thống.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5" name="Shape 19"/>
          <p:cNvSpPr/>
          <p:nvPr/>
        </p:nvSpPr>
        <p:spPr>
          <a:xfrm>
            <a:off x="7388900" y="4891859"/>
            <a:ext cx="6447711" cy="3161894"/>
          </a:xfrm>
          <a:prstGeom prst="roundRect">
            <a:avLst>
              <a:gd name="adj" fmla="val 929"/>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6" name="Shape 20"/>
          <p:cNvSpPr/>
          <p:nvPr/>
        </p:nvSpPr>
        <p:spPr>
          <a:xfrm>
            <a:off x="7536299" y="5039258"/>
            <a:ext cx="442198" cy="442198"/>
          </a:xfrm>
          <a:prstGeom prst="roundRect">
            <a:avLst>
              <a:gd name="adj" fmla="val 20676452"/>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pic>
        <p:nvPicPr>
          <p:cNvPr id="27"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57862" y="5160821"/>
            <a:ext cx="198953" cy="198953"/>
          </a:xfrm>
          <a:prstGeom prst="rect">
            <a:avLst/>
          </a:prstGeom>
        </p:spPr>
      </p:pic>
      <p:sp>
        <p:nvSpPr>
          <p:cNvPr id="28" name="Text 21"/>
          <p:cNvSpPr/>
          <p:nvPr/>
        </p:nvSpPr>
        <p:spPr>
          <a:xfrm>
            <a:off x="7536299" y="5628855"/>
            <a:ext cx="5007054" cy="287127"/>
          </a:xfrm>
          <a:prstGeom prst="rect">
            <a:avLst/>
          </a:prstGeom>
          <a:noFill/>
          <a:ln/>
        </p:spPr>
        <p:txBody>
          <a:bodyPr wrap="none" lIns="0" tIns="0" rIns="0" bIns="0" rtlCol="0" anchor="t"/>
          <a:lstStyle/>
          <a:p>
            <a:pPr marL="0" indent="0" algn="just">
              <a:lnSpc>
                <a:spcPts val="180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Khó khăn trong triển khai thủ tục hành chính phi địa giới</a:t>
            </a:r>
            <a:endParaRPr lang="en-US" sz="16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9" name="Text 22"/>
          <p:cNvSpPr/>
          <p:nvPr/>
        </p:nvSpPr>
        <p:spPr>
          <a:xfrm>
            <a:off x="7536299" y="5947585"/>
            <a:ext cx="6152912" cy="1564747"/>
          </a:xfrm>
          <a:prstGeom prst="rect">
            <a:avLst/>
          </a:prstGeom>
          <a:noFill/>
          <a:ln/>
        </p:spPr>
        <p:txBody>
          <a:bodyPr wrap="squar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Các quy định về thủ tục hành chính do cơ quan trung ương ban hành, tuy nhiên khi triển khai tại địa phương lại có sự điều chỉnh, bổ sung khác nhau. Điều này dẫn đến việc thực hiện không thống nhất giữa các địa phương, nhiều nơi phát sinh thêm quy trình nghiệp vụ riêng, hệ thống thiếu đồng bộ, gây cản trở chủ trương triển khai thủ tục hành chính phi địa giới và làm cho trải nghiệm của người dân không đồng nhất giữa các địa phương.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30E61-0CA6-BA60-5D84-D4A36DB51BFF}"/>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A7CF5675-8CDF-AF74-BAC9-37C35FD819AA}"/>
              </a:ext>
            </a:extLst>
          </p:cNvPr>
          <p:cNvGrpSpPr/>
          <p:nvPr/>
        </p:nvGrpSpPr>
        <p:grpSpPr>
          <a:xfrm>
            <a:off x="96868" y="601436"/>
            <a:ext cx="3462080" cy="2810622"/>
            <a:chOff x="2894307" y="788253"/>
            <a:chExt cx="5026316" cy="4527966"/>
          </a:xfrm>
          <a:solidFill>
            <a:schemeClr val="accent4"/>
          </a:solidFill>
        </p:grpSpPr>
        <p:grpSp>
          <p:nvGrpSpPr>
            <p:cNvPr id="18" name="Group 17">
              <a:extLst>
                <a:ext uri="{FF2B5EF4-FFF2-40B4-BE49-F238E27FC236}">
                  <a16:creationId xmlns:a16="http://schemas.microsoft.com/office/drawing/2014/main" id="{59324F54-3336-0AED-6E68-C5DEBA2FF483}"/>
                </a:ext>
              </a:extLst>
            </p:cNvPr>
            <p:cNvGrpSpPr/>
            <p:nvPr/>
          </p:nvGrpSpPr>
          <p:grpSpPr>
            <a:xfrm>
              <a:off x="3617375" y="788253"/>
              <a:ext cx="4303248" cy="4527966"/>
              <a:chOff x="5266044" y="3820965"/>
              <a:chExt cx="2472245" cy="2601348"/>
            </a:xfrm>
            <a:grpFill/>
          </p:grpSpPr>
          <p:sp>
            <p:nvSpPr>
              <p:cNvPr id="11" name="Freeform: Shape 10">
                <a:extLst>
                  <a:ext uri="{FF2B5EF4-FFF2-40B4-BE49-F238E27FC236}">
                    <a16:creationId xmlns:a16="http://schemas.microsoft.com/office/drawing/2014/main" id="{145A9C15-A50D-0375-2401-903F25A8B7CA}"/>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2" name="Freeform: Shape 11">
                <a:extLst>
                  <a:ext uri="{FF2B5EF4-FFF2-40B4-BE49-F238E27FC236}">
                    <a16:creationId xmlns:a16="http://schemas.microsoft.com/office/drawing/2014/main" id="{3F2167BF-C54F-41AC-AFFF-07A61898B09C}"/>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3" name="Freeform: Shape 12">
                <a:extLst>
                  <a:ext uri="{FF2B5EF4-FFF2-40B4-BE49-F238E27FC236}">
                    <a16:creationId xmlns:a16="http://schemas.microsoft.com/office/drawing/2014/main" id="{10600A53-1BB2-7F76-AE8F-D2520C80EC53}"/>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4" name="Freeform: Shape 13">
                <a:extLst>
                  <a:ext uri="{FF2B5EF4-FFF2-40B4-BE49-F238E27FC236}">
                    <a16:creationId xmlns:a16="http://schemas.microsoft.com/office/drawing/2014/main" id="{EAE4AE49-FDD1-06B9-F0D3-698FF1295A33}"/>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5" name="Freeform: Shape 14">
                <a:extLst>
                  <a:ext uri="{FF2B5EF4-FFF2-40B4-BE49-F238E27FC236}">
                    <a16:creationId xmlns:a16="http://schemas.microsoft.com/office/drawing/2014/main" id="{BA4798A1-F05E-2110-2087-E95684A58732}"/>
                  </a:ext>
                </a:extLst>
              </p:cNvPr>
              <p:cNvSpPr/>
              <p:nvPr/>
            </p:nvSpPr>
            <p:spPr>
              <a:xfrm>
                <a:off x="5266044" y="5024043"/>
                <a:ext cx="1819275" cy="781050"/>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6" name="Freeform: Shape 15">
                <a:extLst>
                  <a:ext uri="{FF2B5EF4-FFF2-40B4-BE49-F238E27FC236}">
                    <a16:creationId xmlns:a16="http://schemas.microsoft.com/office/drawing/2014/main" id="{FF4F444F-A7BF-FBD3-41E1-D3BB8426F5F4}"/>
                  </a:ext>
                </a:extLst>
              </p:cNvPr>
              <p:cNvSpPr/>
              <p:nvPr/>
            </p:nvSpPr>
            <p:spPr>
              <a:xfrm>
                <a:off x="5266044" y="5140248"/>
                <a:ext cx="1790700" cy="304800"/>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7" name="Freeform: Shape 16">
                <a:extLst>
                  <a:ext uri="{FF2B5EF4-FFF2-40B4-BE49-F238E27FC236}">
                    <a16:creationId xmlns:a16="http://schemas.microsoft.com/office/drawing/2014/main" id="{FDE1DDAC-C749-D5FA-7475-1BA372741C5A}"/>
                  </a:ext>
                </a:extLst>
              </p:cNvPr>
              <p:cNvSpPr/>
              <p:nvPr/>
            </p:nvSpPr>
            <p:spPr>
              <a:xfrm>
                <a:off x="5273188" y="3820965"/>
                <a:ext cx="2465101" cy="1458824"/>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sp>
          <p:nvSpPr>
            <p:cNvPr id="21" name="Freeform: Shape 20">
              <a:extLst>
                <a:ext uri="{FF2B5EF4-FFF2-40B4-BE49-F238E27FC236}">
                  <a16:creationId xmlns:a16="http://schemas.microsoft.com/office/drawing/2014/main" id="{3D9CB066-881C-6DED-5C38-68E155DB5FA1}"/>
                </a:ext>
              </a:extLst>
            </p:cNvPr>
            <p:cNvSpPr/>
            <p:nvPr/>
          </p:nvSpPr>
          <p:spPr>
            <a:xfrm rot="1779947">
              <a:off x="3205947" y="3169645"/>
              <a:ext cx="247650" cy="238125"/>
            </a:xfrm>
            <a:custGeom>
              <a:avLst/>
              <a:gdLst>
                <a:gd name="connsiteX0" fmla="*/ 71914 w 247650"/>
                <a:gd name="connsiteY0" fmla="*/ 231934 h 238125"/>
                <a:gd name="connsiteX1" fmla="*/ 242411 w 247650"/>
                <a:gd name="connsiteY1" fmla="*/ 7144 h 238125"/>
                <a:gd name="connsiteX2" fmla="*/ 7144 w 247650"/>
                <a:gd name="connsiteY2" fmla="*/ 34766 h 238125"/>
              </a:gdLst>
              <a:ahLst/>
              <a:cxnLst>
                <a:cxn ang="0">
                  <a:pos x="connsiteX0" y="connsiteY0"/>
                </a:cxn>
                <a:cxn ang="0">
                  <a:pos x="connsiteX1" y="connsiteY1"/>
                </a:cxn>
                <a:cxn ang="0">
                  <a:pos x="connsiteX2" y="connsiteY2"/>
                </a:cxn>
              </a:cxnLst>
              <a:rect l="l" t="t" r="r" b="b"/>
              <a:pathLst>
                <a:path w="247650" h="238125">
                  <a:moveTo>
                    <a:pt x="71914" y="231934"/>
                  </a:moveTo>
                  <a:lnTo>
                    <a:pt x="242411" y="7144"/>
                  </a:lnTo>
                  <a:lnTo>
                    <a:pt x="7144" y="34766"/>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2" name="Freeform: Shape 21">
              <a:extLst>
                <a:ext uri="{FF2B5EF4-FFF2-40B4-BE49-F238E27FC236}">
                  <a16:creationId xmlns:a16="http://schemas.microsoft.com/office/drawing/2014/main" id="{EEA4C1D5-03B8-B6CD-3F95-8D8D5313FBA8}"/>
                </a:ext>
              </a:extLst>
            </p:cNvPr>
            <p:cNvSpPr/>
            <p:nvPr/>
          </p:nvSpPr>
          <p:spPr>
            <a:xfrm rot="20731799">
              <a:off x="3220235" y="3315378"/>
              <a:ext cx="409575" cy="342900"/>
            </a:xfrm>
            <a:custGeom>
              <a:avLst/>
              <a:gdLst>
                <a:gd name="connsiteX0" fmla="*/ 407194 w 409575"/>
                <a:gd name="connsiteY0" fmla="*/ 7144 h 342900"/>
                <a:gd name="connsiteX1" fmla="*/ 7144 w 409575"/>
                <a:gd name="connsiteY1" fmla="*/ 270986 h 342900"/>
                <a:gd name="connsiteX2" fmla="*/ 163354 w 409575"/>
                <a:gd name="connsiteY2" fmla="*/ 338614 h 342900"/>
              </a:gdLst>
              <a:ahLst/>
              <a:cxnLst>
                <a:cxn ang="0">
                  <a:pos x="connsiteX0" y="connsiteY0"/>
                </a:cxn>
                <a:cxn ang="0">
                  <a:pos x="connsiteX1" y="connsiteY1"/>
                </a:cxn>
                <a:cxn ang="0">
                  <a:pos x="connsiteX2" y="connsiteY2"/>
                </a:cxn>
              </a:cxnLst>
              <a:rect l="l" t="t" r="r" b="b"/>
              <a:pathLst>
                <a:path w="409575" h="342900">
                  <a:moveTo>
                    <a:pt x="407194" y="7144"/>
                  </a:moveTo>
                  <a:lnTo>
                    <a:pt x="7144" y="270986"/>
                  </a:lnTo>
                  <a:lnTo>
                    <a:pt x="163354" y="33861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3" name="Cross 22">
              <a:extLst>
                <a:ext uri="{FF2B5EF4-FFF2-40B4-BE49-F238E27FC236}">
                  <a16:creationId xmlns:a16="http://schemas.microsoft.com/office/drawing/2014/main" id="{29325FC8-4F63-D98E-D508-6808261C03D5}"/>
                </a:ext>
              </a:extLst>
            </p:cNvPr>
            <p:cNvSpPr/>
            <p:nvPr/>
          </p:nvSpPr>
          <p:spPr>
            <a:xfrm rot="1642289">
              <a:off x="2894307" y="2939798"/>
              <a:ext cx="140339" cy="140339"/>
            </a:xfrm>
            <a:prstGeom prst="plus">
              <a:avLst>
                <a:gd name="adj" fmla="val 437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4" name="Star: 5 Points 23">
              <a:extLst>
                <a:ext uri="{FF2B5EF4-FFF2-40B4-BE49-F238E27FC236}">
                  <a16:creationId xmlns:a16="http://schemas.microsoft.com/office/drawing/2014/main" id="{4342A21B-F121-5E01-0FD6-43BC760F172E}"/>
                </a:ext>
              </a:extLst>
            </p:cNvPr>
            <p:cNvSpPr/>
            <p:nvPr/>
          </p:nvSpPr>
          <p:spPr>
            <a:xfrm rot="1627316">
              <a:off x="3122393" y="3454277"/>
              <a:ext cx="155440" cy="15544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5" name="Freeform: Shape 24">
              <a:extLst>
                <a:ext uri="{FF2B5EF4-FFF2-40B4-BE49-F238E27FC236}">
                  <a16:creationId xmlns:a16="http://schemas.microsoft.com/office/drawing/2014/main" id="{38D720CD-046C-F2BF-FCBA-E97ED1DAA7E5}"/>
                </a:ext>
              </a:extLst>
            </p:cNvPr>
            <p:cNvSpPr/>
            <p:nvPr/>
          </p:nvSpPr>
          <p:spPr>
            <a:xfrm rot="160678" flipV="1">
              <a:off x="3216871" y="2860160"/>
              <a:ext cx="291865" cy="238731"/>
            </a:xfrm>
            <a:custGeom>
              <a:avLst/>
              <a:gdLst>
                <a:gd name="connsiteX0" fmla="*/ 407194 w 409575"/>
                <a:gd name="connsiteY0" fmla="*/ 7144 h 342900"/>
                <a:gd name="connsiteX1" fmla="*/ 7144 w 409575"/>
                <a:gd name="connsiteY1" fmla="*/ 270986 h 342900"/>
                <a:gd name="connsiteX2" fmla="*/ 163354 w 409575"/>
                <a:gd name="connsiteY2" fmla="*/ 338614 h 342900"/>
                <a:gd name="connsiteX0" fmla="*/ 291865 w 291865"/>
                <a:gd name="connsiteY0" fmla="*/ 0 h 244921"/>
                <a:gd name="connsiteX1" fmla="*/ 0 w 291865"/>
                <a:gd name="connsiteY1" fmla="*/ 177293 h 244921"/>
                <a:gd name="connsiteX2" fmla="*/ 156210 w 291865"/>
                <a:gd name="connsiteY2" fmla="*/ 244921 h 244921"/>
                <a:gd name="connsiteX3" fmla="*/ 291865 w 291865"/>
                <a:gd name="connsiteY3" fmla="*/ 0 h 244921"/>
                <a:gd name="connsiteX0" fmla="*/ 291865 w 291865"/>
                <a:gd name="connsiteY0" fmla="*/ 0 h 202224"/>
                <a:gd name="connsiteX1" fmla="*/ 0 w 291865"/>
                <a:gd name="connsiteY1" fmla="*/ 177293 h 202224"/>
                <a:gd name="connsiteX2" fmla="*/ 138611 w 291865"/>
                <a:gd name="connsiteY2" fmla="*/ 202224 h 202224"/>
                <a:gd name="connsiteX3" fmla="*/ 291865 w 291865"/>
                <a:gd name="connsiteY3" fmla="*/ 0 h 202224"/>
              </a:gdLst>
              <a:ahLst/>
              <a:cxnLst>
                <a:cxn ang="0">
                  <a:pos x="connsiteX0" y="connsiteY0"/>
                </a:cxn>
                <a:cxn ang="0">
                  <a:pos x="connsiteX1" y="connsiteY1"/>
                </a:cxn>
                <a:cxn ang="0">
                  <a:pos x="connsiteX2" y="connsiteY2"/>
                </a:cxn>
                <a:cxn ang="0">
                  <a:pos x="connsiteX3" y="connsiteY3"/>
                </a:cxn>
              </a:cxnLst>
              <a:rect l="l" t="t" r="r" b="b"/>
              <a:pathLst>
                <a:path w="291865" h="202224">
                  <a:moveTo>
                    <a:pt x="291865" y="0"/>
                  </a:moveTo>
                  <a:lnTo>
                    <a:pt x="0" y="177293"/>
                  </a:lnTo>
                  <a:lnTo>
                    <a:pt x="138611" y="202224"/>
                  </a:lnTo>
                  <a:cubicBezTo>
                    <a:pt x="219891" y="91734"/>
                    <a:pt x="210585" y="110490"/>
                    <a:pt x="291865" y="0"/>
                  </a:cubicBez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grpSp>
        <p:nvGrpSpPr>
          <p:cNvPr id="36" name="Group 35">
            <a:extLst>
              <a:ext uri="{FF2B5EF4-FFF2-40B4-BE49-F238E27FC236}">
                <a16:creationId xmlns:a16="http://schemas.microsoft.com/office/drawing/2014/main" id="{7644F798-70A5-D45F-D8EA-E74139F272EA}"/>
              </a:ext>
            </a:extLst>
          </p:cNvPr>
          <p:cNvGrpSpPr/>
          <p:nvPr/>
        </p:nvGrpSpPr>
        <p:grpSpPr>
          <a:xfrm>
            <a:off x="3356291" y="6253545"/>
            <a:ext cx="9800783" cy="170642"/>
            <a:chOff x="3632040" y="5304907"/>
            <a:chExt cx="8559959" cy="137006"/>
          </a:xfrm>
        </p:grpSpPr>
        <p:grpSp>
          <p:nvGrpSpPr>
            <p:cNvPr id="27" name="Group 26">
              <a:extLst>
                <a:ext uri="{FF2B5EF4-FFF2-40B4-BE49-F238E27FC236}">
                  <a16:creationId xmlns:a16="http://schemas.microsoft.com/office/drawing/2014/main" id="{F6C3D9C5-A90A-46D7-B829-978A393EBAAD}"/>
                </a:ext>
              </a:extLst>
            </p:cNvPr>
            <p:cNvGrpSpPr/>
            <p:nvPr/>
          </p:nvGrpSpPr>
          <p:grpSpPr>
            <a:xfrm>
              <a:off x="3632040" y="5310936"/>
              <a:ext cx="4279981" cy="130977"/>
              <a:chOff x="11445923" y="0"/>
              <a:chExt cx="1119115" cy="2552282"/>
            </a:xfrm>
          </p:grpSpPr>
          <p:sp>
            <p:nvSpPr>
              <p:cNvPr id="28" name="Rectangle 27">
                <a:extLst>
                  <a:ext uri="{FF2B5EF4-FFF2-40B4-BE49-F238E27FC236}">
                    <a16:creationId xmlns:a16="http://schemas.microsoft.com/office/drawing/2014/main" id="{E6F9F9EA-D452-0C92-3576-3200EEFA44AA}"/>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29" name="Rectangle 28">
                <a:extLst>
                  <a:ext uri="{FF2B5EF4-FFF2-40B4-BE49-F238E27FC236}">
                    <a16:creationId xmlns:a16="http://schemas.microsoft.com/office/drawing/2014/main" id="{12CC08F6-BD8D-4A89-3BFF-2D5C6C3234AC}"/>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0" name="Rectangle 29">
                <a:extLst>
                  <a:ext uri="{FF2B5EF4-FFF2-40B4-BE49-F238E27FC236}">
                    <a16:creationId xmlns:a16="http://schemas.microsoft.com/office/drawing/2014/main" id="{91F8A912-A26D-EDC4-3423-D2988985DC55}"/>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nvGrpSpPr>
            <p:cNvPr id="31" name="Group 30">
              <a:extLst>
                <a:ext uri="{FF2B5EF4-FFF2-40B4-BE49-F238E27FC236}">
                  <a16:creationId xmlns:a16="http://schemas.microsoft.com/office/drawing/2014/main" id="{57FD21C9-2249-7485-49F2-37BE7E7F5EA2}"/>
                </a:ext>
              </a:extLst>
            </p:cNvPr>
            <p:cNvGrpSpPr/>
            <p:nvPr/>
          </p:nvGrpSpPr>
          <p:grpSpPr>
            <a:xfrm>
              <a:off x="7912018" y="5304907"/>
              <a:ext cx="4279981" cy="137006"/>
              <a:chOff x="11445923" y="0"/>
              <a:chExt cx="1119115" cy="2552282"/>
            </a:xfrm>
          </p:grpSpPr>
          <p:sp>
            <p:nvSpPr>
              <p:cNvPr id="32" name="Rectangle 31">
                <a:extLst>
                  <a:ext uri="{FF2B5EF4-FFF2-40B4-BE49-F238E27FC236}">
                    <a16:creationId xmlns:a16="http://schemas.microsoft.com/office/drawing/2014/main" id="{D5BC64FC-D7E6-5A3C-43EA-752112D96592}"/>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3" name="Rectangle 32">
                <a:extLst>
                  <a:ext uri="{FF2B5EF4-FFF2-40B4-BE49-F238E27FC236}">
                    <a16:creationId xmlns:a16="http://schemas.microsoft.com/office/drawing/2014/main" id="{C36923BB-568B-5A2A-511D-B51EBFA6DAC9}"/>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4" name="Rectangle 33">
                <a:extLst>
                  <a:ext uri="{FF2B5EF4-FFF2-40B4-BE49-F238E27FC236}">
                    <a16:creationId xmlns:a16="http://schemas.microsoft.com/office/drawing/2014/main" id="{9C75D262-673D-D07F-779E-508DD1994DE3}"/>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grpSp>
        <p:nvGrpSpPr>
          <p:cNvPr id="35" name="Group 28">
            <a:extLst>
              <a:ext uri="{FF2B5EF4-FFF2-40B4-BE49-F238E27FC236}">
                <a16:creationId xmlns:a16="http://schemas.microsoft.com/office/drawing/2014/main" id="{075C8FB7-D9AD-EA07-4EE9-C59AB673D2C5}"/>
              </a:ext>
            </a:extLst>
          </p:cNvPr>
          <p:cNvGrpSpPr>
            <a:grpSpLocks noChangeAspect="1"/>
          </p:cNvGrpSpPr>
          <p:nvPr/>
        </p:nvGrpSpPr>
        <p:grpSpPr bwMode="auto">
          <a:xfrm>
            <a:off x="1440618" y="608770"/>
            <a:ext cx="12929570" cy="6437293"/>
            <a:chOff x="-2508" y="-1001"/>
            <a:chExt cx="12698" cy="6322"/>
          </a:xfrm>
          <a:solidFill>
            <a:schemeClr val="bg1">
              <a:lumMod val="65000"/>
              <a:alpha val="16000"/>
            </a:schemeClr>
          </a:solidFill>
        </p:grpSpPr>
        <p:sp>
          <p:nvSpPr>
            <p:cNvPr id="37" name="Freeform 29">
              <a:extLst>
                <a:ext uri="{FF2B5EF4-FFF2-40B4-BE49-F238E27FC236}">
                  <a16:creationId xmlns:a16="http://schemas.microsoft.com/office/drawing/2014/main" id="{BD844AAC-792C-35D3-BF4D-BA2C41E0B58F}"/>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39" name="Freeform 31">
              <a:extLst>
                <a:ext uri="{FF2B5EF4-FFF2-40B4-BE49-F238E27FC236}">
                  <a16:creationId xmlns:a16="http://schemas.microsoft.com/office/drawing/2014/main" id="{D336F70E-E328-925F-6E05-18DCBEE7E346}"/>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0" name="Freeform 32">
              <a:extLst>
                <a:ext uri="{FF2B5EF4-FFF2-40B4-BE49-F238E27FC236}">
                  <a16:creationId xmlns:a16="http://schemas.microsoft.com/office/drawing/2014/main" id="{47C6F327-0795-9C25-D1BE-9E1AAE540C9B}"/>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1" name="Freeform 33">
              <a:extLst>
                <a:ext uri="{FF2B5EF4-FFF2-40B4-BE49-F238E27FC236}">
                  <a16:creationId xmlns:a16="http://schemas.microsoft.com/office/drawing/2014/main" id="{FD905354-C404-49DE-8CF1-F0431B237919}"/>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2" name="Freeform 34">
              <a:extLst>
                <a:ext uri="{FF2B5EF4-FFF2-40B4-BE49-F238E27FC236}">
                  <a16:creationId xmlns:a16="http://schemas.microsoft.com/office/drawing/2014/main" id="{03613F54-5E49-21F1-E188-B47A44F20ABE}"/>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3" name="Freeform 35">
              <a:extLst>
                <a:ext uri="{FF2B5EF4-FFF2-40B4-BE49-F238E27FC236}">
                  <a16:creationId xmlns:a16="http://schemas.microsoft.com/office/drawing/2014/main" id="{A9419ACC-76BB-56EF-BE28-F354921F0E11}"/>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4" name="Freeform 36">
              <a:extLst>
                <a:ext uri="{FF2B5EF4-FFF2-40B4-BE49-F238E27FC236}">
                  <a16:creationId xmlns:a16="http://schemas.microsoft.com/office/drawing/2014/main" id="{E0336C72-12E2-BA3C-4AC7-E5616E1A4A3F}"/>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5" name="Freeform 37">
              <a:extLst>
                <a:ext uri="{FF2B5EF4-FFF2-40B4-BE49-F238E27FC236}">
                  <a16:creationId xmlns:a16="http://schemas.microsoft.com/office/drawing/2014/main" id="{84AE5EC0-89CC-45EB-D01D-02181AEEBA47}"/>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6" name="Freeform 38">
              <a:extLst>
                <a:ext uri="{FF2B5EF4-FFF2-40B4-BE49-F238E27FC236}">
                  <a16:creationId xmlns:a16="http://schemas.microsoft.com/office/drawing/2014/main" id="{21D41ACD-EDBC-8EEB-552E-07BB7F635D43}"/>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7" name="Freeform 39">
              <a:extLst>
                <a:ext uri="{FF2B5EF4-FFF2-40B4-BE49-F238E27FC236}">
                  <a16:creationId xmlns:a16="http://schemas.microsoft.com/office/drawing/2014/main" id="{87ADA0D4-7EED-82A9-706B-770BC27C1F72}"/>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8" name="Freeform 40">
              <a:extLst>
                <a:ext uri="{FF2B5EF4-FFF2-40B4-BE49-F238E27FC236}">
                  <a16:creationId xmlns:a16="http://schemas.microsoft.com/office/drawing/2014/main" id="{5927C506-92FB-8690-0C16-5C47DDC7CF8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9" name="Freeform 41">
              <a:extLst>
                <a:ext uri="{FF2B5EF4-FFF2-40B4-BE49-F238E27FC236}">
                  <a16:creationId xmlns:a16="http://schemas.microsoft.com/office/drawing/2014/main" id="{56D50F97-10C8-86AF-963A-60DFA4E08A11}"/>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0" name="Freeform 42">
              <a:extLst>
                <a:ext uri="{FF2B5EF4-FFF2-40B4-BE49-F238E27FC236}">
                  <a16:creationId xmlns:a16="http://schemas.microsoft.com/office/drawing/2014/main" id="{A23F84DF-8C34-11D8-D7BB-BC31880FBCE3}"/>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1" name="Freeform 43">
              <a:extLst>
                <a:ext uri="{FF2B5EF4-FFF2-40B4-BE49-F238E27FC236}">
                  <a16:creationId xmlns:a16="http://schemas.microsoft.com/office/drawing/2014/main" id="{E0404AFD-BD4F-03D5-0322-1E854FCD3093}"/>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2" name="Freeform 44">
              <a:extLst>
                <a:ext uri="{FF2B5EF4-FFF2-40B4-BE49-F238E27FC236}">
                  <a16:creationId xmlns:a16="http://schemas.microsoft.com/office/drawing/2014/main" id="{95F79D7E-FF30-2BC1-4006-1697EDE9EBBB}"/>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3" name="Freeform 45">
              <a:extLst>
                <a:ext uri="{FF2B5EF4-FFF2-40B4-BE49-F238E27FC236}">
                  <a16:creationId xmlns:a16="http://schemas.microsoft.com/office/drawing/2014/main" id="{5C935738-F2CB-58A9-0986-839CBBCEA343}"/>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4" name="Freeform 46">
              <a:extLst>
                <a:ext uri="{FF2B5EF4-FFF2-40B4-BE49-F238E27FC236}">
                  <a16:creationId xmlns:a16="http://schemas.microsoft.com/office/drawing/2014/main" id="{BADC42C6-D63C-5E91-60D8-A218B13A2580}"/>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5" name="Freeform 47">
              <a:extLst>
                <a:ext uri="{FF2B5EF4-FFF2-40B4-BE49-F238E27FC236}">
                  <a16:creationId xmlns:a16="http://schemas.microsoft.com/office/drawing/2014/main" id="{CACBA5DB-3CFA-3E20-168B-34CC157E461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6" name="Freeform 48">
              <a:extLst>
                <a:ext uri="{FF2B5EF4-FFF2-40B4-BE49-F238E27FC236}">
                  <a16:creationId xmlns:a16="http://schemas.microsoft.com/office/drawing/2014/main" id="{F5656AF7-74D0-F307-0F52-4CBA4CEF743C}"/>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7" name="Freeform 49">
              <a:extLst>
                <a:ext uri="{FF2B5EF4-FFF2-40B4-BE49-F238E27FC236}">
                  <a16:creationId xmlns:a16="http://schemas.microsoft.com/office/drawing/2014/main" id="{1ADBD59C-0EFA-282C-C4EC-3C976B7F347A}"/>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8" name="Freeform 50">
              <a:extLst>
                <a:ext uri="{FF2B5EF4-FFF2-40B4-BE49-F238E27FC236}">
                  <a16:creationId xmlns:a16="http://schemas.microsoft.com/office/drawing/2014/main" id="{EA0614C6-6C9A-8F03-6119-E0D6D7091B20}"/>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9" name="Freeform 51">
              <a:extLst>
                <a:ext uri="{FF2B5EF4-FFF2-40B4-BE49-F238E27FC236}">
                  <a16:creationId xmlns:a16="http://schemas.microsoft.com/office/drawing/2014/main" id="{D36A343E-1050-EFD0-CE4E-B698EF887E49}"/>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0" name="Freeform 52">
              <a:extLst>
                <a:ext uri="{FF2B5EF4-FFF2-40B4-BE49-F238E27FC236}">
                  <a16:creationId xmlns:a16="http://schemas.microsoft.com/office/drawing/2014/main" id="{AB3820D1-77E1-7ECE-A2A2-15981AAB59A9}"/>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1" name="Freeform 53">
              <a:extLst>
                <a:ext uri="{FF2B5EF4-FFF2-40B4-BE49-F238E27FC236}">
                  <a16:creationId xmlns:a16="http://schemas.microsoft.com/office/drawing/2014/main" id="{AE49407D-57A3-B828-CA79-04DF0D871373}"/>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2" name="Freeform 54">
              <a:extLst>
                <a:ext uri="{FF2B5EF4-FFF2-40B4-BE49-F238E27FC236}">
                  <a16:creationId xmlns:a16="http://schemas.microsoft.com/office/drawing/2014/main" id="{B739FC11-C2C0-311E-432F-D125ED6BA889}"/>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3" name="Freeform 55">
              <a:extLst>
                <a:ext uri="{FF2B5EF4-FFF2-40B4-BE49-F238E27FC236}">
                  <a16:creationId xmlns:a16="http://schemas.microsoft.com/office/drawing/2014/main" id="{23045C9E-EE23-4136-C7C3-AD3F3CE865DE}"/>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4" name="Freeform 56">
              <a:extLst>
                <a:ext uri="{FF2B5EF4-FFF2-40B4-BE49-F238E27FC236}">
                  <a16:creationId xmlns:a16="http://schemas.microsoft.com/office/drawing/2014/main" id="{5EACCB44-17A8-C8D4-9EE1-9A751B7EC8C2}"/>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5" name="Freeform 57">
              <a:extLst>
                <a:ext uri="{FF2B5EF4-FFF2-40B4-BE49-F238E27FC236}">
                  <a16:creationId xmlns:a16="http://schemas.microsoft.com/office/drawing/2014/main" id="{017F2E72-5AD0-28E5-17B7-CF0C190CB0D0}"/>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6" name="Freeform 58">
              <a:extLst>
                <a:ext uri="{FF2B5EF4-FFF2-40B4-BE49-F238E27FC236}">
                  <a16:creationId xmlns:a16="http://schemas.microsoft.com/office/drawing/2014/main" id="{FF7F86D5-9FED-5E88-F6A6-DA0D45E27F9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7" name="Freeform 59">
              <a:extLst>
                <a:ext uri="{FF2B5EF4-FFF2-40B4-BE49-F238E27FC236}">
                  <a16:creationId xmlns:a16="http://schemas.microsoft.com/office/drawing/2014/main" id="{36180EF6-CF14-1328-5736-22A02FB70127}"/>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8" name="Freeform 60">
              <a:extLst>
                <a:ext uri="{FF2B5EF4-FFF2-40B4-BE49-F238E27FC236}">
                  <a16:creationId xmlns:a16="http://schemas.microsoft.com/office/drawing/2014/main" id="{174334B5-C8C5-34FA-C820-563742A8456D}"/>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9" name="Freeform 61">
              <a:extLst>
                <a:ext uri="{FF2B5EF4-FFF2-40B4-BE49-F238E27FC236}">
                  <a16:creationId xmlns:a16="http://schemas.microsoft.com/office/drawing/2014/main" id="{ED236AA2-1766-BE07-374A-C03045A97D6A}"/>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0" name="Freeform 62">
              <a:extLst>
                <a:ext uri="{FF2B5EF4-FFF2-40B4-BE49-F238E27FC236}">
                  <a16:creationId xmlns:a16="http://schemas.microsoft.com/office/drawing/2014/main" id="{07676656-6245-1A97-A8C7-FA785E3035A8}"/>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1" name="Freeform 63">
              <a:extLst>
                <a:ext uri="{FF2B5EF4-FFF2-40B4-BE49-F238E27FC236}">
                  <a16:creationId xmlns:a16="http://schemas.microsoft.com/office/drawing/2014/main" id="{26D55C0D-816D-1C16-FC9A-A9B43C28BD53}"/>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2" name="Freeform 64">
              <a:extLst>
                <a:ext uri="{FF2B5EF4-FFF2-40B4-BE49-F238E27FC236}">
                  <a16:creationId xmlns:a16="http://schemas.microsoft.com/office/drawing/2014/main" id="{79447A7F-FDF1-72D1-1ED4-947EF01E7AD6}"/>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3" name="Freeform 65">
              <a:extLst>
                <a:ext uri="{FF2B5EF4-FFF2-40B4-BE49-F238E27FC236}">
                  <a16:creationId xmlns:a16="http://schemas.microsoft.com/office/drawing/2014/main" id="{D74DC62E-BA37-DFB5-A775-9F3A927DB18F}"/>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4" name="Freeform 66">
              <a:extLst>
                <a:ext uri="{FF2B5EF4-FFF2-40B4-BE49-F238E27FC236}">
                  <a16:creationId xmlns:a16="http://schemas.microsoft.com/office/drawing/2014/main" id="{2B23C830-199E-5FB4-A06D-093D081540AE}"/>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5" name="Freeform 67">
              <a:extLst>
                <a:ext uri="{FF2B5EF4-FFF2-40B4-BE49-F238E27FC236}">
                  <a16:creationId xmlns:a16="http://schemas.microsoft.com/office/drawing/2014/main" id="{E5DF7FB3-7929-89A8-9388-B98353A1EEF1}"/>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6" name="Freeform 68">
              <a:extLst>
                <a:ext uri="{FF2B5EF4-FFF2-40B4-BE49-F238E27FC236}">
                  <a16:creationId xmlns:a16="http://schemas.microsoft.com/office/drawing/2014/main" id="{ACAAF161-AA58-9DAD-48C2-57E130266666}"/>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7" name="Freeform 69">
              <a:extLst>
                <a:ext uri="{FF2B5EF4-FFF2-40B4-BE49-F238E27FC236}">
                  <a16:creationId xmlns:a16="http://schemas.microsoft.com/office/drawing/2014/main" id="{3EFFBE7A-AAD4-6A62-6591-2746BCD092F2}"/>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8" name="Freeform 70">
              <a:extLst>
                <a:ext uri="{FF2B5EF4-FFF2-40B4-BE49-F238E27FC236}">
                  <a16:creationId xmlns:a16="http://schemas.microsoft.com/office/drawing/2014/main" id="{DCC74769-A551-20AD-662E-ACAF609EFA13}"/>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9" name="Freeform 71">
              <a:extLst>
                <a:ext uri="{FF2B5EF4-FFF2-40B4-BE49-F238E27FC236}">
                  <a16:creationId xmlns:a16="http://schemas.microsoft.com/office/drawing/2014/main" id="{F4A3BC93-6069-ED0A-2BF4-0CDBB2D0C0FD}"/>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0" name="Freeform 72">
              <a:extLst>
                <a:ext uri="{FF2B5EF4-FFF2-40B4-BE49-F238E27FC236}">
                  <a16:creationId xmlns:a16="http://schemas.microsoft.com/office/drawing/2014/main" id="{36F07CCB-88D6-CA67-DA27-2A1C02223051}"/>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1" name="Freeform 73">
              <a:extLst>
                <a:ext uri="{FF2B5EF4-FFF2-40B4-BE49-F238E27FC236}">
                  <a16:creationId xmlns:a16="http://schemas.microsoft.com/office/drawing/2014/main" id="{E18F8759-CCC7-2CB8-E620-9595E9B63A75}"/>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2" name="Freeform 74">
              <a:extLst>
                <a:ext uri="{FF2B5EF4-FFF2-40B4-BE49-F238E27FC236}">
                  <a16:creationId xmlns:a16="http://schemas.microsoft.com/office/drawing/2014/main" id="{3CCC2B2A-DE42-4E8D-8B17-73C835FDE2EE}"/>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3" name="Freeform 75">
              <a:extLst>
                <a:ext uri="{FF2B5EF4-FFF2-40B4-BE49-F238E27FC236}">
                  <a16:creationId xmlns:a16="http://schemas.microsoft.com/office/drawing/2014/main" id="{731D0891-4C6A-19D4-6C9F-D3B6781F4198}"/>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4" name="Freeform 76">
              <a:extLst>
                <a:ext uri="{FF2B5EF4-FFF2-40B4-BE49-F238E27FC236}">
                  <a16:creationId xmlns:a16="http://schemas.microsoft.com/office/drawing/2014/main" id="{D88AB2A3-3297-1B3E-D348-533C51DDC545}"/>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5" name="Freeform 77">
              <a:extLst>
                <a:ext uri="{FF2B5EF4-FFF2-40B4-BE49-F238E27FC236}">
                  <a16:creationId xmlns:a16="http://schemas.microsoft.com/office/drawing/2014/main" id="{45BC5CED-75C1-C5CB-BD72-051AE8BAE42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6" name="Freeform 78">
              <a:extLst>
                <a:ext uri="{FF2B5EF4-FFF2-40B4-BE49-F238E27FC236}">
                  <a16:creationId xmlns:a16="http://schemas.microsoft.com/office/drawing/2014/main" id="{143602D1-757A-51CD-8AF4-40F7DC9261AD}"/>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7" name="Freeform 79">
              <a:extLst>
                <a:ext uri="{FF2B5EF4-FFF2-40B4-BE49-F238E27FC236}">
                  <a16:creationId xmlns:a16="http://schemas.microsoft.com/office/drawing/2014/main" id="{2D253AF3-6A64-E72B-AD65-20EE0CEB8E68}"/>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8" name="Freeform 80">
              <a:extLst>
                <a:ext uri="{FF2B5EF4-FFF2-40B4-BE49-F238E27FC236}">
                  <a16:creationId xmlns:a16="http://schemas.microsoft.com/office/drawing/2014/main" id="{1803052C-E03F-A910-FBD0-E5FE88B31D3C}"/>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9" name="Freeform 81">
              <a:extLst>
                <a:ext uri="{FF2B5EF4-FFF2-40B4-BE49-F238E27FC236}">
                  <a16:creationId xmlns:a16="http://schemas.microsoft.com/office/drawing/2014/main" id="{6AE02804-AF03-DDC7-2074-B2922B25023E}"/>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0" name="Freeform 82">
              <a:extLst>
                <a:ext uri="{FF2B5EF4-FFF2-40B4-BE49-F238E27FC236}">
                  <a16:creationId xmlns:a16="http://schemas.microsoft.com/office/drawing/2014/main" id="{B7201527-95D0-AFAF-3487-4FF080D8E533}"/>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1" name="Freeform 83">
              <a:extLst>
                <a:ext uri="{FF2B5EF4-FFF2-40B4-BE49-F238E27FC236}">
                  <a16:creationId xmlns:a16="http://schemas.microsoft.com/office/drawing/2014/main" id="{E8BC66EF-AEFB-21BC-034D-E13AC99075CB}"/>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2" name="Freeform 84">
              <a:extLst>
                <a:ext uri="{FF2B5EF4-FFF2-40B4-BE49-F238E27FC236}">
                  <a16:creationId xmlns:a16="http://schemas.microsoft.com/office/drawing/2014/main" id="{4F20D7D7-EA65-3E32-5830-B5B2E40C2833}"/>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3" name="Freeform 85">
              <a:extLst>
                <a:ext uri="{FF2B5EF4-FFF2-40B4-BE49-F238E27FC236}">
                  <a16:creationId xmlns:a16="http://schemas.microsoft.com/office/drawing/2014/main" id="{BD261FC3-0700-9903-A69C-299B422DF29C}"/>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4" name="Freeform 86">
              <a:extLst>
                <a:ext uri="{FF2B5EF4-FFF2-40B4-BE49-F238E27FC236}">
                  <a16:creationId xmlns:a16="http://schemas.microsoft.com/office/drawing/2014/main" id="{7FE69F37-4A7A-EA65-47A1-7AF3E62DB295}"/>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5" name="Freeform 87">
              <a:extLst>
                <a:ext uri="{FF2B5EF4-FFF2-40B4-BE49-F238E27FC236}">
                  <a16:creationId xmlns:a16="http://schemas.microsoft.com/office/drawing/2014/main" id="{E44A1218-6E1C-BBE6-708D-6E1BCCC5CD59}"/>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6" name="Freeform 88">
              <a:extLst>
                <a:ext uri="{FF2B5EF4-FFF2-40B4-BE49-F238E27FC236}">
                  <a16:creationId xmlns:a16="http://schemas.microsoft.com/office/drawing/2014/main" id="{1E7BA0C0-4ECE-768B-9E21-FA151D8C95B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7" name="Freeform 89">
              <a:extLst>
                <a:ext uri="{FF2B5EF4-FFF2-40B4-BE49-F238E27FC236}">
                  <a16:creationId xmlns:a16="http://schemas.microsoft.com/office/drawing/2014/main" id="{837B91A2-9D0D-A360-A4D7-564D20E5FE0D}"/>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8" name="Freeform 90">
              <a:extLst>
                <a:ext uri="{FF2B5EF4-FFF2-40B4-BE49-F238E27FC236}">
                  <a16:creationId xmlns:a16="http://schemas.microsoft.com/office/drawing/2014/main" id="{6D456EB1-5037-5B17-D611-BB4863E98651}"/>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9" name="Freeform 91">
              <a:extLst>
                <a:ext uri="{FF2B5EF4-FFF2-40B4-BE49-F238E27FC236}">
                  <a16:creationId xmlns:a16="http://schemas.microsoft.com/office/drawing/2014/main" id="{FFCD5ECB-8877-7510-6A75-08B0BAB0756E}"/>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0" name="Freeform 92">
              <a:extLst>
                <a:ext uri="{FF2B5EF4-FFF2-40B4-BE49-F238E27FC236}">
                  <a16:creationId xmlns:a16="http://schemas.microsoft.com/office/drawing/2014/main" id="{A1270AC8-E094-3712-7E44-998050493596}"/>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1" name="Freeform 93">
              <a:extLst>
                <a:ext uri="{FF2B5EF4-FFF2-40B4-BE49-F238E27FC236}">
                  <a16:creationId xmlns:a16="http://schemas.microsoft.com/office/drawing/2014/main" id="{211D4BF6-41F8-94B4-22DC-160DB8292785}"/>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2" name="Freeform 94">
              <a:extLst>
                <a:ext uri="{FF2B5EF4-FFF2-40B4-BE49-F238E27FC236}">
                  <a16:creationId xmlns:a16="http://schemas.microsoft.com/office/drawing/2014/main" id="{5F22E0ED-8F29-A5CC-61EE-C6CE76A717CB}"/>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3" name="Freeform 95">
              <a:extLst>
                <a:ext uri="{FF2B5EF4-FFF2-40B4-BE49-F238E27FC236}">
                  <a16:creationId xmlns:a16="http://schemas.microsoft.com/office/drawing/2014/main" id="{97ABF5BD-AB6E-637E-B343-A7A16FCBD03A}"/>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4" name="Freeform 96">
              <a:extLst>
                <a:ext uri="{FF2B5EF4-FFF2-40B4-BE49-F238E27FC236}">
                  <a16:creationId xmlns:a16="http://schemas.microsoft.com/office/drawing/2014/main" id="{210D7E19-5881-32A0-0038-2C5323EA10C7}"/>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5" name="Freeform 97">
              <a:extLst>
                <a:ext uri="{FF2B5EF4-FFF2-40B4-BE49-F238E27FC236}">
                  <a16:creationId xmlns:a16="http://schemas.microsoft.com/office/drawing/2014/main" id="{B702BE52-D491-AB73-3DDB-3F227B7118F0}"/>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6" name="Freeform 98">
              <a:extLst>
                <a:ext uri="{FF2B5EF4-FFF2-40B4-BE49-F238E27FC236}">
                  <a16:creationId xmlns:a16="http://schemas.microsoft.com/office/drawing/2014/main" id="{B4D94CDD-60ED-5D07-513F-971267EE9ADA}"/>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7" name="Freeform 99">
              <a:extLst>
                <a:ext uri="{FF2B5EF4-FFF2-40B4-BE49-F238E27FC236}">
                  <a16:creationId xmlns:a16="http://schemas.microsoft.com/office/drawing/2014/main" id="{588700CD-723C-407C-EF41-07B6232C68CA}"/>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8" name="Freeform 100">
              <a:extLst>
                <a:ext uri="{FF2B5EF4-FFF2-40B4-BE49-F238E27FC236}">
                  <a16:creationId xmlns:a16="http://schemas.microsoft.com/office/drawing/2014/main" id="{7F4E976B-65DD-61A9-45AF-FCAA544D0FCC}"/>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9" name="Freeform 101">
              <a:extLst>
                <a:ext uri="{FF2B5EF4-FFF2-40B4-BE49-F238E27FC236}">
                  <a16:creationId xmlns:a16="http://schemas.microsoft.com/office/drawing/2014/main" id="{71368231-94EB-D76A-5201-CDFDA5F53646}"/>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0" name="Freeform 102">
              <a:extLst>
                <a:ext uri="{FF2B5EF4-FFF2-40B4-BE49-F238E27FC236}">
                  <a16:creationId xmlns:a16="http://schemas.microsoft.com/office/drawing/2014/main" id="{E78976DF-B08C-E4FA-71EF-FE27646BA4BE}"/>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1" name="Freeform 103">
              <a:extLst>
                <a:ext uri="{FF2B5EF4-FFF2-40B4-BE49-F238E27FC236}">
                  <a16:creationId xmlns:a16="http://schemas.microsoft.com/office/drawing/2014/main" id="{6A131FD2-F2F9-2B2B-8E65-3954DC3AA059}"/>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2" name="Freeform 104">
              <a:extLst>
                <a:ext uri="{FF2B5EF4-FFF2-40B4-BE49-F238E27FC236}">
                  <a16:creationId xmlns:a16="http://schemas.microsoft.com/office/drawing/2014/main" id="{3C8EDD52-4100-0702-AB51-B47706BC4625}"/>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3" name="Freeform 105">
              <a:extLst>
                <a:ext uri="{FF2B5EF4-FFF2-40B4-BE49-F238E27FC236}">
                  <a16:creationId xmlns:a16="http://schemas.microsoft.com/office/drawing/2014/main" id="{1CF7FA42-1B43-62F8-A98A-7A765FD38373}"/>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4" name="Freeform 106">
              <a:extLst>
                <a:ext uri="{FF2B5EF4-FFF2-40B4-BE49-F238E27FC236}">
                  <a16:creationId xmlns:a16="http://schemas.microsoft.com/office/drawing/2014/main" id="{0048C7B5-BE7D-DCAF-E54E-64C93063696A}"/>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5" name="Freeform 107">
              <a:extLst>
                <a:ext uri="{FF2B5EF4-FFF2-40B4-BE49-F238E27FC236}">
                  <a16:creationId xmlns:a16="http://schemas.microsoft.com/office/drawing/2014/main" id="{9E8066BB-1EB2-6F34-A541-9D3A3BB96445}"/>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6" name="Freeform 108">
              <a:extLst>
                <a:ext uri="{FF2B5EF4-FFF2-40B4-BE49-F238E27FC236}">
                  <a16:creationId xmlns:a16="http://schemas.microsoft.com/office/drawing/2014/main" id="{66DDC63D-0407-DBF9-A903-60586B37F3E9}"/>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7" name="Freeform 109">
              <a:extLst>
                <a:ext uri="{FF2B5EF4-FFF2-40B4-BE49-F238E27FC236}">
                  <a16:creationId xmlns:a16="http://schemas.microsoft.com/office/drawing/2014/main" id="{AD8AEE93-A1D9-F442-88E1-4E3A09A5D7BB}"/>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8" name="Freeform 110">
              <a:extLst>
                <a:ext uri="{FF2B5EF4-FFF2-40B4-BE49-F238E27FC236}">
                  <a16:creationId xmlns:a16="http://schemas.microsoft.com/office/drawing/2014/main" id="{F08EE1EF-0228-4957-04A1-0D1EA31F3CE3}"/>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9" name="Freeform 111">
              <a:extLst>
                <a:ext uri="{FF2B5EF4-FFF2-40B4-BE49-F238E27FC236}">
                  <a16:creationId xmlns:a16="http://schemas.microsoft.com/office/drawing/2014/main" id="{3DD3B7A3-C129-21A0-6600-9890E8E7CF97}"/>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0" name="Freeform 112">
              <a:extLst>
                <a:ext uri="{FF2B5EF4-FFF2-40B4-BE49-F238E27FC236}">
                  <a16:creationId xmlns:a16="http://schemas.microsoft.com/office/drawing/2014/main" id="{1A329A30-F7A0-902F-FB5D-72681464E17B}"/>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1" name="Freeform 113">
              <a:extLst>
                <a:ext uri="{FF2B5EF4-FFF2-40B4-BE49-F238E27FC236}">
                  <a16:creationId xmlns:a16="http://schemas.microsoft.com/office/drawing/2014/main" id="{A46B1388-DC98-D4F3-917F-1FDAA061D644}"/>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2" name="Freeform 114">
              <a:extLst>
                <a:ext uri="{FF2B5EF4-FFF2-40B4-BE49-F238E27FC236}">
                  <a16:creationId xmlns:a16="http://schemas.microsoft.com/office/drawing/2014/main" id="{3CC18861-34E7-CB45-D466-F64CB300959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3" name="Freeform 115">
              <a:extLst>
                <a:ext uri="{FF2B5EF4-FFF2-40B4-BE49-F238E27FC236}">
                  <a16:creationId xmlns:a16="http://schemas.microsoft.com/office/drawing/2014/main" id="{825F4AFB-C3B1-5575-DC67-336C658BC081}"/>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4" name="Freeform 116">
              <a:extLst>
                <a:ext uri="{FF2B5EF4-FFF2-40B4-BE49-F238E27FC236}">
                  <a16:creationId xmlns:a16="http://schemas.microsoft.com/office/drawing/2014/main" id="{EA081A39-BE56-B82C-B924-664A38C4254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5" name="Freeform 117">
              <a:extLst>
                <a:ext uri="{FF2B5EF4-FFF2-40B4-BE49-F238E27FC236}">
                  <a16:creationId xmlns:a16="http://schemas.microsoft.com/office/drawing/2014/main" id="{78FE0E80-ABB9-1838-F48E-3885DA745D3D}"/>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6" name="Freeform 118">
              <a:extLst>
                <a:ext uri="{FF2B5EF4-FFF2-40B4-BE49-F238E27FC236}">
                  <a16:creationId xmlns:a16="http://schemas.microsoft.com/office/drawing/2014/main" id="{215E666A-ABDB-D7D4-E2BF-D050DC46961A}"/>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7" name="Freeform 119">
              <a:extLst>
                <a:ext uri="{FF2B5EF4-FFF2-40B4-BE49-F238E27FC236}">
                  <a16:creationId xmlns:a16="http://schemas.microsoft.com/office/drawing/2014/main" id="{826A46F3-FA1D-8E93-F0F2-B15B1558750B}"/>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8" name="Freeform 120">
              <a:extLst>
                <a:ext uri="{FF2B5EF4-FFF2-40B4-BE49-F238E27FC236}">
                  <a16:creationId xmlns:a16="http://schemas.microsoft.com/office/drawing/2014/main" id="{9CA88BEB-FF11-4DDC-C2A5-E66FCE821AAB}"/>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9" name="Freeform 121">
              <a:extLst>
                <a:ext uri="{FF2B5EF4-FFF2-40B4-BE49-F238E27FC236}">
                  <a16:creationId xmlns:a16="http://schemas.microsoft.com/office/drawing/2014/main" id="{25E9B55E-60B4-791F-5FAE-3C6C521E654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0" name="Freeform 122">
              <a:extLst>
                <a:ext uri="{FF2B5EF4-FFF2-40B4-BE49-F238E27FC236}">
                  <a16:creationId xmlns:a16="http://schemas.microsoft.com/office/drawing/2014/main" id="{93D04777-3EEC-ADAA-6AB4-F3CA6DC46BBE}"/>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1" name="Freeform 123">
              <a:extLst>
                <a:ext uri="{FF2B5EF4-FFF2-40B4-BE49-F238E27FC236}">
                  <a16:creationId xmlns:a16="http://schemas.microsoft.com/office/drawing/2014/main" id="{6264BA7D-3139-024F-6E72-DF830F7D49F8}"/>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2" name="Freeform 124">
              <a:extLst>
                <a:ext uri="{FF2B5EF4-FFF2-40B4-BE49-F238E27FC236}">
                  <a16:creationId xmlns:a16="http://schemas.microsoft.com/office/drawing/2014/main" id="{F2E8F528-D0F1-E9CC-39BB-C88208828B13}"/>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3" name="Freeform 125">
              <a:extLst>
                <a:ext uri="{FF2B5EF4-FFF2-40B4-BE49-F238E27FC236}">
                  <a16:creationId xmlns:a16="http://schemas.microsoft.com/office/drawing/2014/main" id="{CE6AA62F-2000-F4C3-27F6-01E255FA51F9}"/>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4" name="Freeform 126">
              <a:extLst>
                <a:ext uri="{FF2B5EF4-FFF2-40B4-BE49-F238E27FC236}">
                  <a16:creationId xmlns:a16="http://schemas.microsoft.com/office/drawing/2014/main" id="{1CCC9956-18C1-433A-5DFA-78276D138B92}"/>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5" name="Freeform 127">
              <a:extLst>
                <a:ext uri="{FF2B5EF4-FFF2-40B4-BE49-F238E27FC236}">
                  <a16:creationId xmlns:a16="http://schemas.microsoft.com/office/drawing/2014/main" id="{9BE5E709-B367-D3C4-EDB5-68E3E2F104BA}"/>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6" name="Freeform 128">
              <a:extLst>
                <a:ext uri="{FF2B5EF4-FFF2-40B4-BE49-F238E27FC236}">
                  <a16:creationId xmlns:a16="http://schemas.microsoft.com/office/drawing/2014/main" id="{CD76FE2E-8026-8E55-C1AD-CB18B8BCCB7E}"/>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7" name="Freeform 129">
              <a:extLst>
                <a:ext uri="{FF2B5EF4-FFF2-40B4-BE49-F238E27FC236}">
                  <a16:creationId xmlns:a16="http://schemas.microsoft.com/office/drawing/2014/main" id="{D6F60109-6539-E3D2-D12B-25DCC7564398}"/>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8" name="Freeform 130">
              <a:extLst>
                <a:ext uri="{FF2B5EF4-FFF2-40B4-BE49-F238E27FC236}">
                  <a16:creationId xmlns:a16="http://schemas.microsoft.com/office/drawing/2014/main" id="{78E28D51-2930-28FB-25D9-3EE528CBE712}"/>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9" name="Freeform 131">
              <a:extLst>
                <a:ext uri="{FF2B5EF4-FFF2-40B4-BE49-F238E27FC236}">
                  <a16:creationId xmlns:a16="http://schemas.microsoft.com/office/drawing/2014/main" id="{3EACD90A-5FEC-80F5-69F5-2CCAA7B70546}"/>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0" name="Freeform 132">
              <a:extLst>
                <a:ext uri="{FF2B5EF4-FFF2-40B4-BE49-F238E27FC236}">
                  <a16:creationId xmlns:a16="http://schemas.microsoft.com/office/drawing/2014/main" id="{CE684B10-FF70-D63A-A8F0-67CBA7607E23}"/>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1" name="Freeform 134">
              <a:extLst>
                <a:ext uri="{FF2B5EF4-FFF2-40B4-BE49-F238E27FC236}">
                  <a16:creationId xmlns:a16="http://schemas.microsoft.com/office/drawing/2014/main" id="{A15D834E-C14E-AC67-BCD9-18B7EF2B9B8A}"/>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2" name="Freeform 135">
              <a:extLst>
                <a:ext uri="{FF2B5EF4-FFF2-40B4-BE49-F238E27FC236}">
                  <a16:creationId xmlns:a16="http://schemas.microsoft.com/office/drawing/2014/main" id="{62A10EDD-0EDE-0F54-06EA-30279079E44A}"/>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3" name="Freeform 136">
              <a:extLst>
                <a:ext uri="{FF2B5EF4-FFF2-40B4-BE49-F238E27FC236}">
                  <a16:creationId xmlns:a16="http://schemas.microsoft.com/office/drawing/2014/main" id="{47CCC442-5FDF-D1F9-CB59-27A54C6D5F70}"/>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4" name="Freeform 137">
              <a:extLst>
                <a:ext uri="{FF2B5EF4-FFF2-40B4-BE49-F238E27FC236}">
                  <a16:creationId xmlns:a16="http://schemas.microsoft.com/office/drawing/2014/main" id="{D1DC24E5-2036-5D4D-62C7-E31F9B3CEBAD}"/>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5" name="Freeform 138">
              <a:extLst>
                <a:ext uri="{FF2B5EF4-FFF2-40B4-BE49-F238E27FC236}">
                  <a16:creationId xmlns:a16="http://schemas.microsoft.com/office/drawing/2014/main" id="{CEBD28CE-5AF6-DF28-47CF-4602C9342196}"/>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6" name="Freeform 139">
              <a:extLst>
                <a:ext uri="{FF2B5EF4-FFF2-40B4-BE49-F238E27FC236}">
                  <a16:creationId xmlns:a16="http://schemas.microsoft.com/office/drawing/2014/main" id="{1400AD8A-AB30-63EA-06BE-A9854E17D3C3}"/>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7" name="Freeform 140">
              <a:extLst>
                <a:ext uri="{FF2B5EF4-FFF2-40B4-BE49-F238E27FC236}">
                  <a16:creationId xmlns:a16="http://schemas.microsoft.com/office/drawing/2014/main" id="{D7D17300-CE10-624E-6D8E-5BF292C28E8D}"/>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8" name="Freeform 141">
              <a:extLst>
                <a:ext uri="{FF2B5EF4-FFF2-40B4-BE49-F238E27FC236}">
                  <a16:creationId xmlns:a16="http://schemas.microsoft.com/office/drawing/2014/main" id="{E3B80E93-4CE4-E89C-05FA-6B1F8D82EAD4}"/>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9" name="Freeform 142">
              <a:extLst>
                <a:ext uri="{FF2B5EF4-FFF2-40B4-BE49-F238E27FC236}">
                  <a16:creationId xmlns:a16="http://schemas.microsoft.com/office/drawing/2014/main" id="{9A7FC8CC-826B-673D-62C3-6A6F98B70EDD}"/>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0" name="Freeform 143">
              <a:extLst>
                <a:ext uri="{FF2B5EF4-FFF2-40B4-BE49-F238E27FC236}">
                  <a16:creationId xmlns:a16="http://schemas.microsoft.com/office/drawing/2014/main" id="{E211F101-3242-3327-0DC0-A2EB51D17228}"/>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1" name="Freeform 144">
              <a:extLst>
                <a:ext uri="{FF2B5EF4-FFF2-40B4-BE49-F238E27FC236}">
                  <a16:creationId xmlns:a16="http://schemas.microsoft.com/office/drawing/2014/main" id="{463A87AB-276F-06F6-62F2-9462D748C8A5}"/>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2" name="Freeform 145">
              <a:extLst>
                <a:ext uri="{FF2B5EF4-FFF2-40B4-BE49-F238E27FC236}">
                  <a16:creationId xmlns:a16="http://schemas.microsoft.com/office/drawing/2014/main" id="{FCE4910B-0DA6-F17C-9793-5BD1067D102F}"/>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3" name="Freeform 146">
              <a:extLst>
                <a:ext uri="{FF2B5EF4-FFF2-40B4-BE49-F238E27FC236}">
                  <a16:creationId xmlns:a16="http://schemas.microsoft.com/office/drawing/2014/main" id="{743AD90F-50B7-15D7-5210-12B6DB2D749F}"/>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4" name="Freeform 147">
              <a:extLst>
                <a:ext uri="{FF2B5EF4-FFF2-40B4-BE49-F238E27FC236}">
                  <a16:creationId xmlns:a16="http://schemas.microsoft.com/office/drawing/2014/main" id="{8001C622-AD42-B3C8-0BF7-E340AC713CAB}"/>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5" name="Freeform 148">
              <a:extLst>
                <a:ext uri="{FF2B5EF4-FFF2-40B4-BE49-F238E27FC236}">
                  <a16:creationId xmlns:a16="http://schemas.microsoft.com/office/drawing/2014/main" id="{0E0CAD1C-C2F2-FF7F-F583-915E80D408E4}"/>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6" name="Freeform 149">
              <a:extLst>
                <a:ext uri="{FF2B5EF4-FFF2-40B4-BE49-F238E27FC236}">
                  <a16:creationId xmlns:a16="http://schemas.microsoft.com/office/drawing/2014/main" id="{51722B01-EC6F-3BAE-206F-0A862F230F8B}"/>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7" name="Freeform 150">
              <a:extLst>
                <a:ext uri="{FF2B5EF4-FFF2-40B4-BE49-F238E27FC236}">
                  <a16:creationId xmlns:a16="http://schemas.microsoft.com/office/drawing/2014/main" id="{EA77F564-2523-BBBF-63BE-D4FCA3CF8C5E}"/>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8" name="Freeform 151">
              <a:extLst>
                <a:ext uri="{FF2B5EF4-FFF2-40B4-BE49-F238E27FC236}">
                  <a16:creationId xmlns:a16="http://schemas.microsoft.com/office/drawing/2014/main" id="{E9A514DA-F232-AC6A-09A0-199149823B1C}"/>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9" name="Freeform 152">
              <a:extLst>
                <a:ext uri="{FF2B5EF4-FFF2-40B4-BE49-F238E27FC236}">
                  <a16:creationId xmlns:a16="http://schemas.microsoft.com/office/drawing/2014/main" id="{08E88C00-CE3A-62AA-9DDA-A053E6735C72}"/>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0" name="Freeform 153">
              <a:extLst>
                <a:ext uri="{FF2B5EF4-FFF2-40B4-BE49-F238E27FC236}">
                  <a16:creationId xmlns:a16="http://schemas.microsoft.com/office/drawing/2014/main" id="{4CE7BAF7-1823-45E7-4A7A-E30FC657A546}"/>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1" name="Freeform 154">
              <a:extLst>
                <a:ext uri="{FF2B5EF4-FFF2-40B4-BE49-F238E27FC236}">
                  <a16:creationId xmlns:a16="http://schemas.microsoft.com/office/drawing/2014/main" id="{646BF838-07BD-44DF-86BC-8708FADC760E}"/>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2" name="Freeform 155">
              <a:extLst>
                <a:ext uri="{FF2B5EF4-FFF2-40B4-BE49-F238E27FC236}">
                  <a16:creationId xmlns:a16="http://schemas.microsoft.com/office/drawing/2014/main" id="{06C40761-E364-F88E-7244-D0F017AB72AE}"/>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3" name="Freeform 156">
              <a:extLst>
                <a:ext uri="{FF2B5EF4-FFF2-40B4-BE49-F238E27FC236}">
                  <a16:creationId xmlns:a16="http://schemas.microsoft.com/office/drawing/2014/main" id="{E07E74EA-B264-3895-A358-E6C604EC0623}"/>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4" name="Freeform 157">
              <a:extLst>
                <a:ext uri="{FF2B5EF4-FFF2-40B4-BE49-F238E27FC236}">
                  <a16:creationId xmlns:a16="http://schemas.microsoft.com/office/drawing/2014/main" id="{4BACE9FB-43AF-588E-F940-15AF3F099435}"/>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5" name="Freeform 158">
              <a:extLst>
                <a:ext uri="{FF2B5EF4-FFF2-40B4-BE49-F238E27FC236}">
                  <a16:creationId xmlns:a16="http://schemas.microsoft.com/office/drawing/2014/main" id="{1B6B845E-9892-8E89-68A9-0B4199CF5F3E}"/>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6" name="Freeform 159">
              <a:extLst>
                <a:ext uri="{FF2B5EF4-FFF2-40B4-BE49-F238E27FC236}">
                  <a16:creationId xmlns:a16="http://schemas.microsoft.com/office/drawing/2014/main" id="{89F3C665-446A-4D3C-419C-DB02681FEAA6}"/>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7" name="Freeform 160">
              <a:extLst>
                <a:ext uri="{FF2B5EF4-FFF2-40B4-BE49-F238E27FC236}">
                  <a16:creationId xmlns:a16="http://schemas.microsoft.com/office/drawing/2014/main" id="{1C4270D3-9813-1EBF-AB9E-8439504C75D6}"/>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8" name="Freeform 161">
              <a:extLst>
                <a:ext uri="{FF2B5EF4-FFF2-40B4-BE49-F238E27FC236}">
                  <a16:creationId xmlns:a16="http://schemas.microsoft.com/office/drawing/2014/main" id="{FDB2F8CE-8A7E-9EC1-E625-105EA18AB14D}"/>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9" name="Freeform 162">
              <a:extLst>
                <a:ext uri="{FF2B5EF4-FFF2-40B4-BE49-F238E27FC236}">
                  <a16:creationId xmlns:a16="http://schemas.microsoft.com/office/drawing/2014/main" id="{C5578E52-0269-B69D-B219-C7604523D686}"/>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0" name="Freeform 163">
              <a:extLst>
                <a:ext uri="{FF2B5EF4-FFF2-40B4-BE49-F238E27FC236}">
                  <a16:creationId xmlns:a16="http://schemas.microsoft.com/office/drawing/2014/main" id="{B31D064D-A86A-FC07-BCFB-EC7ADDF2F677}"/>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1" name="Freeform 164">
              <a:extLst>
                <a:ext uri="{FF2B5EF4-FFF2-40B4-BE49-F238E27FC236}">
                  <a16:creationId xmlns:a16="http://schemas.microsoft.com/office/drawing/2014/main" id="{1DF2C440-B913-D765-154E-6CF8CA05E813}"/>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2" name="Freeform 165">
              <a:extLst>
                <a:ext uri="{FF2B5EF4-FFF2-40B4-BE49-F238E27FC236}">
                  <a16:creationId xmlns:a16="http://schemas.microsoft.com/office/drawing/2014/main" id="{C8157F80-D262-744A-780C-0326277C36A1}"/>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3" name="Freeform 166">
              <a:extLst>
                <a:ext uri="{FF2B5EF4-FFF2-40B4-BE49-F238E27FC236}">
                  <a16:creationId xmlns:a16="http://schemas.microsoft.com/office/drawing/2014/main" id="{A992490D-DA00-B278-7539-E35E2538EF40}"/>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4" name="Freeform 167">
              <a:extLst>
                <a:ext uri="{FF2B5EF4-FFF2-40B4-BE49-F238E27FC236}">
                  <a16:creationId xmlns:a16="http://schemas.microsoft.com/office/drawing/2014/main" id="{EAF3E484-9C68-4BFE-C97C-6E69EAAFD8F8}"/>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5" name="Freeform 168">
              <a:extLst>
                <a:ext uri="{FF2B5EF4-FFF2-40B4-BE49-F238E27FC236}">
                  <a16:creationId xmlns:a16="http://schemas.microsoft.com/office/drawing/2014/main" id="{7D78F2E2-198F-A046-634D-4DB6DAB630C3}"/>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6" name="Freeform 169">
              <a:extLst>
                <a:ext uri="{FF2B5EF4-FFF2-40B4-BE49-F238E27FC236}">
                  <a16:creationId xmlns:a16="http://schemas.microsoft.com/office/drawing/2014/main" id="{C0D2D1B5-98EB-A174-D637-2D6E423891BC}"/>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7" name="Freeform 170">
              <a:extLst>
                <a:ext uri="{FF2B5EF4-FFF2-40B4-BE49-F238E27FC236}">
                  <a16:creationId xmlns:a16="http://schemas.microsoft.com/office/drawing/2014/main" id="{615448E6-6EDE-7850-DE35-3C1E00C8DA19}"/>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8" name="Freeform 171">
              <a:extLst>
                <a:ext uri="{FF2B5EF4-FFF2-40B4-BE49-F238E27FC236}">
                  <a16:creationId xmlns:a16="http://schemas.microsoft.com/office/drawing/2014/main" id="{FDF6871C-22BE-5296-BD9C-04556299ECE1}"/>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9" name="Freeform 172">
              <a:extLst>
                <a:ext uri="{FF2B5EF4-FFF2-40B4-BE49-F238E27FC236}">
                  <a16:creationId xmlns:a16="http://schemas.microsoft.com/office/drawing/2014/main" id="{C9728C43-0C18-2D95-14E5-BB1AD8B57A87}"/>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0" name="Freeform 173">
              <a:extLst>
                <a:ext uri="{FF2B5EF4-FFF2-40B4-BE49-F238E27FC236}">
                  <a16:creationId xmlns:a16="http://schemas.microsoft.com/office/drawing/2014/main" id="{B40BD33F-3F5E-A73B-3AE8-E06BDF57CE4E}"/>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1" name="Freeform 174">
              <a:extLst>
                <a:ext uri="{FF2B5EF4-FFF2-40B4-BE49-F238E27FC236}">
                  <a16:creationId xmlns:a16="http://schemas.microsoft.com/office/drawing/2014/main" id="{EF9D8AC2-A90E-07D6-0878-1FD7A68C931E}"/>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2" name="Freeform 175">
              <a:extLst>
                <a:ext uri="{FF2B5EF4-FFF2-40B4-BE49-F238E27FC236}">
                  <a16:creationId xmlns:a16="http://schemas.microsoft.com/office/drawing/2014/main" id="{C44DA74A-0A21-8C57-3C56-D4395169BC39}"/>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3" name="Freeform 176">
              <a:extLst>
                <a:ext uri="{FF2B5EF4-FFF2-40B4-BE49-F238E27FC236}">
                  <a16:creationId xmlns:a16="http://schemas.microsoft.com/office/drawing/2014/main" id="{4BAE6EDB-3E8A-3081-AEF4-586C7FFBB5C3}"/>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4" name="Freeform 177">
              <a:extLst>
                <a:ext uri="{FF2B5EF4-FFF2-40B4-BE49-F238E27FC236}">
                  <a16:creationId xmlns:a16="http://schemas.microsoft.com/office/drawing/2014/main" id="{F4EDDA4E-5641-F0A7-3953-5496F66DCB71}"/>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5" name="Freeform 178">
              <a:extLst>
                <a:ext uri="{FF2B5EF4-FFF2-40B4-BE49-F238E27FC236}">
                  <a16:creationId xmlns:a16="http://schemas.microsoft.com/office/drawing/2014/main" id="{2595E58D-DCC7-9919-3DC7-45D32012E76B}"/>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6" name="Freeform 179">
              <a:extLst>
                <a:ext uri="{FF2B5EF4-FFF2-40B4-BE49-F238E27FC236}">
                  <a16:creationId xmlns:a16="http://schemas.microsoft.com/office/drawing/2014/main" id="{1F30D649-8721-AFCE-80C5-035DF076D05E}"/>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7" name="Freeform 180">
              <a:extLst>
                <a:ext uri="{FF2B5EF4-FFF2-40B4-BE49-F238E27FC236}">
                  <a16:creationId xmlns:a16="http://schemas.microsoft.com/office/drawing/2014/main" id="{8D114D6A-3581-7B50-3499-F1D80B022E71}"/>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8" name="Freeform 181">
              <a:extLst>
                <a:ext uri="{FF2B5EF4-FFF2-40B4-BE49-F238E27FC236}">
                  <a16:creationId xmlns:a16="http://schemas.microsoft.com/office/drawing/2014/main" id="{2C5B69D1-30E3-456F-B51E-AEBA385DBCD7}"/>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9" name="Freeform 182">
              <a:extLst>
                <a:ext uri="{FF2B5EF4-FFF2-40B4-BE49-F238E27FC236}">
                  <a16:creationId xmlns:a16="http://schemas.microsoft.com/office/drawing/2014/main" id="{0C731B2E-574C-1C7F-03D6-38FD2BB43DFC}"/>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0" name="Freeform 183">
              <a:extLst>
                <a:ext uri="{FF2B5EF4-FFF2-40B4-BE49-F238E27FC236}">
                  <a16:creationId xmlns:a16="http://schemas.microsoft.com/office/drawing/2014/main" id="{1F008AE1-D778-67B5-CDC6-ACF85969CEBF}"/>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1" name="Freeform 184">
              <a:extLst>
                <a:ext uri="{FF2B5EF4-FFF2-40B4-BE49-F238E27FC236}">
                  <a16:creationId xmlns:a16="http://schemas.microsoft.com/office/drawing/2014/main" id="{264C9957-CE7C-93FD-B5AF-329A03585ACC}"/>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2" name="Freeform 185">
              <a:extLst>
                <a:ext uri="{FF2B5EF4-FFF2-40B4-BE49-F238E27FC236}">
                  <a16:creationId xmlns:a16="http://schemas.microsoft.com/office/drawing/2014/main" id="{9C337733-6E36-EB9D-103D-D7810A1B4384}"/>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3" name="Freeform 186">
              <a:extLst>
                <a:ext uri="{FF2B5EF4-FFF2-40B4-BE49-F238E27FC236}">
                  <a16:creationId xmlns:a16="http://schemas.microsoft.com/office/drawing/2014/main" id="{5401329C-9756-2923-8CB3-E6AF56914AAA}"/>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4" name="Freeform 187">
              <a:extLst>
                <a:ext uri="{FF2B5EF4-FFF2-40B4-BE49-F238E27FC236}">
                  <a16:creationId xmlns:a16="http://schemas.microsoft.com/office/drawing/2014/main" id="{DBFEB1C3-8B8F-3989-9465-4EDB74DB219C}"/>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5" name="Freeform 188">
              <a:extLst>
                <a:ext uri="{FF2B5EF4-FFF2-40B4-BE49-F238E27FC236}">
                  <a16:creationId xmlns:a16="http://schemas.microsoft.com/office/drawing/2014/main" id="{295AFA98-D37C-1DE6-3AC7-7A1DD9607CC6}"/>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6" name="Freeform 189">
              <a:extLst>
                <a:ext uri="{FF2B5EF4-FFF2-40B4-BE49-F238E27FC236}">
                  <a16:creationId xmlns:a16="http://schemas.microsoft.com/office/drawing/2014/main" id="{D56EC2AA-CC25-9009-CCEC-DBFD4CD5BC11}"/>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7" name="Freeform 190">
              <a:extLst>
                <a:ext uri="{FF2B5EF4-FFF2-40B4-BE49-F238E27FC236}">
                  <a16:creationId xmlns:a16="http://schemas.microsoft.com/office/drawing/2014/main" id="{92F1679F-F500-AF42-C57E-48FF431F3B8D}"/>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8" name="Freeform 191">
              <a:extLst>
                <a:ext uri="{FF2B5EF4-FFF2-40B4-BE49-F238E27FC236}">
                  <a16:creationId xmlns:a16="http://schemas.microsoft.com/office/drawing/2014/main" id="{83A870FC-EAD9-862C-2A11-09597F098F55}"/>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9" name="Freeform 192">
              <a:extLst>
                <a:ext uri="{FF2B5EF4-FFF2-40B4-BE49-F238E27FC236}">
                  <a16:creationId xmlns:a16="http://schemas.microsoft.com/office/drawing/2014/main" id="{33084D3B-151D-2894-FA2C-7C020CCAF1DA}"/>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0" name="Freeform 193">
              <a:extLst>
                <a:ext uri="{FF2B5EF4-FFF2-40B4-BE49-F238E27FC236}">
                  <a16:creationId xmlns:a16="http://schemas.microsoft.com/office/drawing/2014/main" id="{528F5D84-A2EC-6C79-CF8D-2FF14F62AEDD}"/>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1" name="Freeform 194">
              <a:extLst>
                <a:ext uri="{FF2B5EF4-FFF2-40B4-BE49-F238E27FC236}">
                  <a16:creationId xmlns:a16="http://schemas.microsoft.com/office/drawing/2014/main" id="{5613F833-F6F3-144F-9436-4FDDFB84623F}"/>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2" name="Freeform 195">
              <a:extLst>
                <a:ext uri="{FF2B5EF4-FFF2-40B4-BE49-F238E27FC236}">
                  <a16:creationId xmlns:a16="http://schemas.microsoft.com/office/drawing/2014/main" id="{A6ACE50B-CED4-959E-FDB5-C4B51E7DBEF9}"/>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3" name="Freeform 196">
              <a:extLst>
                <a:ext uri="{FF2B5EF4-FFF2-40B4-BE49-F238E27FC236}">
                  <a16:creationId xmlns:a16="http://schemas.microsoft.com/office/drawing/2014/main" id="{8F5C925D-9ABB-87F0-C361-B38AAB7932DC}"/>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4" name="Freeform 197">
              <a:extLst>
                <a:ext uri="{FF2B5EF4-FFF2-40B4-BE49-F238E27FC236}">
                  <a16:creationId xmlns:a16="http://schemas.microsoft.com/office/drawing/2014/main" id="{7D0FBFBA-A6EF-9D42-A175-A8AE5D1E2C1D}"/>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5" name="Freeform 198">
              <a:extLst>
                <a:ext uri="{FF2B5EF4-FFF2-40B4-BE49-F238E27FC236}">
                  <a16:creationId xmlns:a16="http://schemas.microsoft.com/office/drawing/2014/main" id="{D10FE60D-50EE-87DE-E5DB-40651FB50706}"/>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6" name="Freeform 199">
              <a:extLst>
                <a:ext uri="{FF2B5EF4-FFF2-40B4-BE49-F238E27FC236}">
                  <a16:creationId xmlns:a16="http://schemas.microsoft.com/office/drawing/2014/main" id="{A1FB436F-7E1D-B614-52DE-FAC576564399}"/>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7" name="Freeform 200">
              <a:extLst>
                <a:ext uri="{FF2B5EF4-FFF2-40B4-BE49-F238E27FC236}">
                  <a16:creationId xmlns:a16="http://schemas.microsoft.com/office/drawing/2014/main" id="{63460D95-AD52-AC3A-194E-C413C5B05A9C}"/>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8" name="Freeform 201">
              <a:extLst>
                <a:ext uri="{FF2B5EF4-FFF2-40B4-BE49-F238E27FC236}">
                  <a16:creationId xmlns:a16="http://schemas.microsoft.com/office/drawing/2014/main" id="{A7CFC611-DE1A-9FE4-C8D0-6B5107AC8954}"/>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9" name="Freeform 202">
              <a:extLst>
                <a:ext uri="{FF2B5EF4-FFF2-40B4-BE49-F238E27FC236}">
                  <a16:creationId xmlns:a16="http://schemas.microsoft.com/office/drawing/2014/main" id="{BFA9653C-950F-9605-DCE5-B1A364FF1324}"/>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0" name="Freeform 203">
              <a:extLst>
                <a:ext uri="{FF2B5EF4-FFF2-40B4-BE49-F238E27FC236}">
                  <a16:creationId xmlns:a16="http://schemas.microsoft.com/office/drawing/2014/main" id="{B8C4C29C-ADFF-DFE2-50A9-53778EB95B7B}"/>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1" name="Freeform 204">
              <a:extLst>
                <a:ext uri="{FF2B5EF4-FFF2-40B4-BE49-F238E27FC236}">
                  <a16:creationId xmlns:a16="http://schemas.microsoft.com/office/drawing/2014/main" id="{CD6A7A91-3579-CE7B-ED2F-A025A30D9C24}"/>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2" name="Freeform 205">
              <a:extLst>
                <a:ext uri="{FF2B5EF4-FFF2-40B4-BE49-F238E27FC236}">
                  <a16:creationId xmlns:a16="http://schemas.microsoft.com/office/drawing/2014/main" id="{A76DB18D-3637-A638-3630-4CCCC5EA547F}"/>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3" name="Freeform 206">
              <a:extLst>
                <a:ext uri="{FF2B5EF4-FFF2-40B4-BE49-F238E27FC236}">
                  <a16:creationId xmlns:a16="http://schemas.microsoft.com/office/drawing/2014/main" id="{5D70ACDE-D751-AF48-1A0B-9560AFB8E6F3}"/>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grpSp>
      <p:sp>
        <p:nvSpPr>
          <p:cNvPr id="214" name="Freeform 31">
            <a:extLst>
              <a:ext uri="{FF2B5EF4-FFF2-40B4-BE49-F238E27FC236}">
                <a16:creationId xmlns:a16="http://schemas.microsoft.com/office/drawing/2014/main" id="{03E0BC61-E005-8940-E131-7B874B90FF2E}"/>
              </a:ext>
            </a:extLst>
          </p:cNvPr>
          <p:cNvSpPr>
            <a:spLocks/>
          </p:cNvSpPr>
          <p:nvPr/>
        </p:nvSpPr>
        <p:spPr bwMode="auto">
          <a:xfrm>
            <a:off x="760834" y="1062199"/>
            <a:ext cx="2798114" cy="1169954"/>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solidFill>
            <a:schemeClr val="bg1">
              <a:lumMod val="65000"/>
              <a:alpha val="16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algn="ctr"/>
            <a:r>
              <a:rPr lang="en-US" sz="4320" b="1" dirty="0">
                <a:solidFill>
                  <a:schemeClr val="bg1"/>
                </a:solidFill>
                <a:latin typeface="Segoe UI" panose="020B0502040204020203" pitchFamily="34" charset="0"/>
                <a:cs typeface="Segoe UI" panose="020B0502040204020203" pitchFamily="34" charset="0"/>
              </a:rPr>
              <a:t>PHẦN 2.3</a:t>
            </a:r>
          </a:p>
        </p:txBody>
      </p:sp>
      <p:sp>
        <p:nvSpPr>
          <p:cNvPr id="4" name="TextBox 3">
            <a:extLst>
              <a:ext uri="{FF2B5EF4-FFF2-40B4-BE49-F238E27FC236}">
                <a16:creationId xmlns:a16="http://schemas.microsoft.com/office/drawing/2014/main" id="{7880E743-E037-6C56-26C6-64CBD8C363EC}"/>
              </a:ext>
            </a:extLst>
          </p:cNvPr>
          <p:cNvSpPr txBox="1"/>
          <p:nvPr/>
        </p:nvSpPr>
        <p:spPr>
          <a:xfrm>
            <a:off x="1998969" y="3146823"/>
            <a:ext cx="12534563" cy="2926955"/>
          </a:xfrm>
          <a:prstGeom prst="rect">
            <a:avLst/>
          </a:prstGeom>
          <a:noFill/>
        </p:spPr>
        <p:txBody>
          <a:bodyPr wrap="square" rtlCol="0" anchor="ctr">
            <a:spAutoFit/>
          </a:bodyPr>
          <a:lstStyle/>
          <a:p>
            <a:pPr lvl="0" algn="ctr">
              <a:lnSpc>
                <a:spcPct val="120000"/>
              </a:lnSpc>
              <a:defRPr/>
            </a:pPr>
            <a:r>
              <a:rPr lang="vi-VN" sz="5280" b="1" dirty="0">
                <a:solidFill>
                  <a:srgbClr val="E04F00"/>
                </a:solidFill>
                <a:latin typeface="Segoe UI" panose="020B0502040204020203" pitchFamily="34" charset="0"/>
                <a:cs typeface="Segoe UI" panose="020B0502040204020203" pitchFamily="34" charset="0"/>
              </a:rPr>
              <a:t>Mô hình kiến trúc HTTT GQTTHC theo công văn 5721/BKHCN-CĐSQG ngày 17/10/2025</a:t>
            </a:r>
            <a:endParaRPr lang="en-US" sz="5280" b="1" dirty="0">
              <a:solidFill>
                <a:srgbClr val="E04F00"/>
              </a:solidFill>
              <a:latin typeface="Segoe UI" panose="020B0502040204020203" pitchFamily="34" charset="0"/>
              <a:ea typeface="Avenir Next" charset="0"/>
              <a:cs typeface="Segoe UI" panose="020B0502040204020203" pitchFamily="34" charset="0"/>
            </a:endParaRPr>
          </a:p>
        </p:txBody>
      </p:sp>
    </p:spTree>
    <p:extLst>
      <p:ext uri="{BB962C8B-B14F-4D97-AF65-F5344CB8AC3E}">
        <p14:creationId xmlns:p14="http://schemas.microsoft.com/office/powerpoint/2010/main" val="12678599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B2D5E-629F-3F7D-6883-A5D2F20889BC}"/>
            </a:ext>
          </a:extLst>
        </p:cNvPr>
        <p:cNvGrpSpPr/>
        <p:nvPr/>
      </p:nvGrpSpPr>
      <p:grpSpPr>
        <a:xfrm>
          <a:off x="0" y="0"/>
          <a:ext cx="0" cy="0"/>
          <a:chOff x="0" y="0"/>
          <a:chExt cx="0" cy="0"/>
        </a:xfrm>
      </p:grpSpPr>
      <p:pic>
        <p:nvPicPr>
          <p:cNvPr id="2" name="Picture 2" descr="Tô màu Bản đồ Việt Nam theo tỉnh - Trang Tô Màu Cho Bé">
            <a:extLst>
              <a:ext uri="{FF2B5EF4-FFF2-40B4-BE49-F238E27FC236}">
                <a16:creationId xmlns:a16="http://schemas.microsoft.com/office/drawing/2014/main" id="{4C530055-E3F8-390A-6DAC-AC3F1BDE5E17}"/>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1377905" y="0"/>
            <a:ext cx="8229600" cy="822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0D3154-7C12-8F0F-9618-E7EADDE66D6A}"/>
              </a:ext>
            </a:extLst>
          </p:cNvPr>
          <p:cNvPicPr>
            <a:picLocks noChangeAspect="1"/>
          </p:cNvPicPr>
          <p:nvPr/>
        </p:nvPicPr>
        <p:blipFill>
          <a:blip r:embed="rId4"/>
          <a:stretch>
            <a:fillRect/>
          </a:stretch>
        </p:blipFill>
        <p:spPr>
          <a:xfrm>
            <a:off x="1878949" y="6564316"/>
            <a:ext cx="1387556" cy="1347396"/>
          </a:xfrm>
          <a:prstGeom prst="rect">
            <a:avLst/>
          </a:prstGeom>
        </p:spPr>
      </p:pic>
      <p:sp>
        <p:nvSpPr>
          <p:cNvPr id="9" name="TextBox 8">
            <a:extLst>
              <a:ext uri="{FF2B5EF4-FFF2-40B4-BE49-F238E27FC236}">
                <a16:creationId xmlns:a16="http://schemas.microsoft.com/office/drawing/2014/main" id="{82A14E34-5F1D-CEF5-FFF6-A71152D103CB}"/>
              </a:ext>
            </a:extLst>
          </p:cNvPr>
          <p:cNvSpPr txBox="1"/>
          <p:nvPr/>
        </p:nvSpPr>
        <p:spPr>
          <a:xfrm>
            <a:off x="520768" y="1308406"/>
            <a:ext cx="12731727" cy="3477875"/>
          </a:xfrm>
          <a:prstGeom prst="rect">
            <a:avLst/>
          </a:prstGeom>
          <a:noFill/>
        </p:spPr>
        <p:txBody>
          <a:bodyPr wrap="square">
            <a:spAutoFit/>
          </a:bodyPr>
          <a:lstStyle/>
          <a:p>
            <a:r>
              <a:rPr lang="vi-VN" sz="4400" b="1" dirty="0">
                <a:solidFill>
                  <a:srgbClr val="E04F00"/>
                </a:solidFill>
                <a:latin typeface="Segoe UI" panose="020B0502040204020203" pitchFamily="34" charset="0"/>
                <a:ea typeface="Avenir Next" charset="0"/>
                <a:cs typeface="Segoe UI" panose="020B0502040204020203" pitchFamily="34" charset="0"/>
              </a:rPr>
              <a:t>CÁC VẤN ĐỀ TRONG TRIỂN KHAI </a:t>
            </a:r>
            <a:endParaRPr lang="en-US" sz="4400" b="1" dirty="0">
              <a:solidFill>
                <a:srgbClr val="E04F00"/>
              </a:solidFill>
              <a:latin typeface="Segoe UI" panose="020B0502040204020203" pitchFamily="34" charset="0"/>
              <a:ea typeface="Avenir Next" charset="0"/>
              <a:cs typeface="Segoe UI" panose="020B0502040204020203" pitchFamily="34" charset="0"/>
            </a:endParaRPr>
          </a:p>
          <a:p>
            <a:r>
              <a:rPr lang="vi-VN" sz="4400" b="1" dirty="0">
                <a:solidFill>
                  <a:srgbClr val="E04F00"/>
                </a:solidFill>
                <a:latin typeface="Segoe UI" panose="020B0502040204020203" pitchFamily="34" charset="0"/>
                <a:ea typeface="Avenir Next" charset="0"/>
                <a:cs typeface="Segoe UI" panose="020B0502040204020203" pitchFamily="34" charset="0"/>
              </a:rPr>
              <a:t>CHÍNH QUYỀN ĐỊA PHƯƠNG 2 CẤP </a:t>
            </a:r>
            <a:endParaRPr lang="en-US" sz="4400" b="1" dirty="0">
              <a:solidFill>
                <a:srgbClr val="E04F00"/>
              </a:solidFill>
              <a:latin typeface="Segoe UI" panose="020B0502040204020203" pitchFamily="34" charset="0"/>
              <a:ea typeface="Avenir Next" charset="0"/>
              <a:cs typeface="Segoe UI" panose="020B0502040204020203" pitchFamily="34" charset="0"/>
            </a:endParaRPr>
          </a:p>
          <a:p>
            <a:r>
              <a:rPr lang="vi-VN" sz="4400" b="1" dirty="0">
                <a:solidFill>
                  <a:srgbClr val="E04F00"/>
                </a:solidFill>
                <a:latin typeface="Segoe UI" panose="020B0502040204020203" pitchFamily="34" charset="0"/>
                <a:ea typeface="Avenir Next" charset="0"/>
                <a:cs typeface="Segoe UI" panose="020B0502040204020203" pitchFamily="34" charset="0"/>
              </a:rPr>
              <a:t>VÀ KHUNG KIẾN TRÚC HỆ THỐNG THÔNG TIN GIẢI QUYẾT THỦ TỤC HÀNH CHÍNH </a:t>
            </a:r>
            <a:endParaRPr lang="en-US" sz="4400" b="1" dirty="0">
              <a:solidFill>
                <a:srgbClr val="E04F00"/>
              </a:solidFill>
              <a:latin typeface="Segoe UI" panose="020B0502040204020203" pitchFamily="34" charset="0"/>
              <a:ea typeface="Avenir Next" charset="0"/>
              <a:cs typeface="Segoe UI" panose="020B0502040204020203" pitchFamily="34" charset="0"/>
            </a:endParaRPr>
          </a:p>
          <a:p>
            <a:r>
              <a:rPr lang="vi-VN" sz="4400" b="1" dirty="0">
                <a:solidFill>
                  <a:srgbClr val="E04F00"/>
                </a:solidFill>
                <a:latin typeface="Segoe UI" panose="020B0502040204020203" pitchFamily="34" charset="0"/>
                <a:ea typeface="Avenir Next" charset="0"/>
                <a:cs typeface="Segoe UI" panose="020B0502040204020203" pitchFamily="34" charset="0"/>
              </a:rPr>
              <a:t>CẤP BỘ, CẤP TỈNH</a:t>
            </a:r>
            <a:endParaRPr lang="en-US" sz="4000" b="1" dirty="0">
              <a:solidFill>
                <a:schemeClr val="accent2">
                  <a:lumMod val="50000"/>
                </a:schemeClr>
              </a:solidFill>
              <a:latin typeface="Segoe UI" panose="020B0502040204020203" pitchFamily="34" charset="0"/>
              <a:cs typeface="Segoe UI" panose="020B0502040204020203" pitchFamily="34" charset="0"/>
            </a:endParaRPr>
          </a:p>
        </p:txBody>
      </p:sp>
      <p:cxnSp>
        <p:nvCxnSpPr>
          <p:cNvPr id="17" name="Straight Connector 16">
            <a:extLst>
              <a:ext uri="{FF2B5EF4-FFF2-40B4-BE49-F238E27FC236}">
                <a16:creationId xmlns:a16="http://schemas.microsoft.com/office/drawing/2014/main" id="{2C9F2B23-D8C2-E5A5-588F-DBB3E41E0CA7}"/>
              </a:ext>
            </a:extLst>
          </p:cNvPr>
          <p:cNvCxnSpPr/>
          <p:nvPr/>
        </p:nvCxnSpPr>
        <p:spPr>
          <a:xfrm>
            <a:off x="520768" y="5182256"/>
            <a:ext cx="2389643" cy="159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6AC762-3530-ABAC-8620-2DDF6F7DA18F}"/>
              </a:ext>
            </a:extLst>
          </p:cNvPr>
          <p:cNvSpPr txBox="1"/>
          <p:nvPr/>
        </p:nvSpPr>
        <p:spPr>
          <a:xfrm>
            <a:off x="9219814" y="7571651"/>
            <a:ext cx="6760009" cy="387798"/>
          </a:xfrm>
          <a:prstGeom prst="rect">
            <a:avLst/>
          </a:prstGeom>
          <a:noFill/>
        </p:spPr>
        <p:txBody>
          <a:bodyPr wrap="square">
            <a:spAutoFit/>
          </a:bodyPr>
          <a:lstStyle/>
          <a:p>
            <a:pPr algn="ctr" defTabSz="1463004">
              <a:buClr>
                <a:srgbClr val="000000"/>
              </a:buClr>
            </a:pPr>
            <a:r>
              <a:rPr lang="en-US" sz="1920" b="1" kern="0" dirty="0">
                <a:latin typeface="Segoe UI" panose="020B0502040204020203" pitchFamily="34" charset="0"/>
                <a:cs typeface="Segoe UI" panose="020B0502040204020203" pitchFamily="34" charset="0"/>
                <a:sym typeface="Arial"/>
              </a:rPr>
              <a:t>Hà </a:t>
            </a:r>
            <a:r>
              <a:rPr lang="en-US" sz="1920" b="1" kern="0" dirty="0" err="1">
                <a:latin typeface="Segoe UI" panose="020B0502040204020203" pitchFamily="34" charset="0"/>
                <a:cs typeface="Segoe UI" panose="020B0502040204020203" pitchFamily="34" charset="0"/>
                <a:sym typeface="Arial"/>
              </a:rPr>
              <a:t>Nội</a:t>
            </a:r>
            <a:r>
              <a:rPr lang="en-US" sz="1920" b="1" kern="0" dirty="0">
                <a:latin typeface="Segoe UI" panose="020B0502040204020203" pitchFamily="34" charset="0"/>
                <a:cs typeface="Segoe UI" panose="020B0502040204020203" pitchFamily="34" charset="0"/>
                <a:sym typeface="Arial"/>
              </a:rPr>
              <a:t>, </a:t>
            </a:r>
            <a:r>
              <a:rPr lang="en-US" sz="1920" b="1" kern="0" dirty="0" err="1">
                <a:latin typeface="Segoe UI" panose="020B0502040204020203" pitchFamily="34" charset="0"/>
                <a:cs typeface="Segoe UI" panose="020B0502040204020203" pitchFamily="34" charset="0"/>
                <a:sym typeface="Arial"/>
              </a:rPr>
              <a:t>ngày</a:t>
            </a:r>
            <a:r>
              <a:rPr lang="en-US" sz="1920" b="1" kern="0" dirty="0">
                <a:latin typeface="Segoe UI" panose="020B0502040204020203" pitchFamily="34" charset="0"/>
                <a:cs typeface="Segoe UI" panose="020B0502040204020203" pitchFamily="34" charset="0"/>
                <a:sym typeface="Arial"/>
              </a:rPr>
              <a:t> 02/12/2025</a:t>
            </a:r>
          </a:p>
        </p:txBody>
      </p:sp>
      <p:pic>
        <p:nvPicPr>
          <p:cNvPr id="2050" name="Picture 2" descr="Logo mới của Bộ Khoa học và Công nghệ: Biểu tượng của trí ...">
            <a:extLst>
              <a:ext uri="{FF2B5EF4-FFF2-40B4-BE49-F238E27FC236}">
                <a16:creationId xmlns:a16="http://schemas.microsoft.com/office/drawing/2014/main" id="{7CDC38D2-0AA3-A62C-93BD-222A65F3C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 y="6529080"/>
            <a:ext cx="1513343" cy="151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319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name="Slide 14">
    <p:spTree>
      <p:nvGrpSpPr>
        <p:cNvPr id="1" name=""/>
        <p:cNvGrpSpPr/>
        <p:nvPr/>
      </p:nvGrpSpPr>
      <p:grpSpPr>
        <a:xfrm>
          <a:off x="0" y="0"/>
          <a:ext cx="0" cy="0"/>
          <a:chOff x="0" y="0"/>
          <a:chExt cx="0" cy="0"/>
        </a:xfrm>
      </p:grpSpPr>
      <p:sp>
        <p:nvSpPr>
          <p:cNvPr id="2" name="Text 0"/>
          <p:cNvSpPr/>
          <p:nvPr/>
        </p:nvSpPr>
        <p:spPr>
          <a:xfrm>
            <a:off x="793790" y="1056249"/>
            <a:ext cx="4051102" cy="425291"/>
          </a:xfrm>
          <a:prstGeom prst="rect">
            <a:avLst/>
          </a:prstGeom>
          <a:noFill/>
          <a:ln/>
        </p:spPr>
        <p:txBody>
          <a:bodyPr wrap="none" lIns="0" tIns="0" rIns="0" bIns="0" rtlCol="0" anchor="t"/>
          <a:lstStyle/>
          <a:p>
            <a:pPr marL="0" indent="0" algn="l">
              <a:lnSpc>
                <a:spcPts val="3300"/>
              </a:lnSpc>
              <a:buNone/>
            </a:pPr>
            <a:r>
              <a:rPr lang="en-US" sz="26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CÔNG TÁC THỂ CHẾ HÓA</a:t>
            </a:r>
            <a:endParaRPr lang="en-US" sz="26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Shape 1"/>
          <p:cNvSpPr/>
          <p:nvPr/>
        </p:nvSpPr>
        <p:spPr>
          <a:xfrm>
            <a:off x="793790" y="1960959"/>
            <a:ext cx="6407944" cy="5186601"/>
          </a:xfrm>
          <a:prstGeom prst="roundRect">
            <a:avLst>
              <a:gd name="adj" fmla="val 2821"/>
            </a:avLst>
          </a:prstGeom>
          <a:solidFill>
            <a:srgbClr val="FBFCFE"/>
          </a:solidFill>
          <a:ln w="3048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63310" y="1960959"/>
            <a:ext cx="121920" cy="5186601"/>
          </a:xfrm>
          <a:prstGeom prst="roundRect">
            <a:avLst>
              <a:gd name="adj" fmla="val 27907"/>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1142524" y="2218253"/>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Mục tiêu chung</a:t>
            </a:r>
            <a:endParaRPr lang="en-US" sz="24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1142524" y="2708672"/>
            <a:ext cx="5801916"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Thiết lập một mô hình tập trung toàn quốc cho việc giải quyết TTHC, trong đó:</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Shape 5"/>
          <p:cNvSpPr/>
          <p:nvPr/>
        </p:nvSpPr>
        <p:spPr>
          <a:xfrm>
            <a:off x="7428548" y="1960959"/>
            <a:ext cx="6408063" cy="5186601"/>
          </a:xfrm>
          <a:prstGeom prst="roundRect">
            <a:avLst>
              <a:gd name="adj" fmla="val 2821"/>
            </a:avLst>
          </a:prstGeom>
          <a:solidFill>
            <a:srgbClr val="FBFCFE"/>
          </a:solidFill>
          <a:ln w="30480">
            <a:solidFill>
              <a:srgbClr val="CFD2D8"/>
            </a:solidFill>
            <a:prstDash val="solid"/>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8" name="Shape 6"/>
          <p:cNvSpPr/>
          <p:nvPr/>
        </p:nvSpPr>
        <p:spPr>
          <a:xfrm>
            <a:off x="7398067" y="1960959"/>
            <a:ext cx="121920" cy="5186601"/>
          </a:xfrm>
          <a:prstGeom prst="roundRect">
            <a:avLst>
              <a:gd name="adj" fmla="val 27907"/>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7"/>
          <p:cNvSpPr/>
          <p:nvPr/>
        </p:nvSpPr>
        <p:spPr>
          <a:xfrm>
            <a:off x="7777282" y="2218253"/>
            <a:ext cx="5802035"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Cổng Dịch vụ công quốc gia (DVCQG) là điểm tiếp nhận và trả kết quả duy nhất cho người dân/doanh nghiệp.</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8"/>
          <p:cNvSpPr/>
          <p:nvPr/>
        </p:nvSpPr>
        <p:spPr>
          <a:xfrm>
            <a:off x="7777282" y="3386257"/>
            <a:ext cx="5802035"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Hệ thống điều phối giải quyết TTHC là trục trung tâm điều hành, giám sát và điều phối hồ sơ điện tử giữa các Bộ, ngành, địa phương.</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7777282" y="4554260"/>
            <a:ext cx="580203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HTTT GQTTHC của Bộ là hệ thống xử lý tập trung (chỉ một hệ thống duy nhất cho mỗi Bộ).</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7777282" y="5359360"/>
            <a:ext cx="580203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HTTT cấp Tỉnh chỉ đồng bộ dữ liệu để tra cứu, thống kê, giám sát, không còn xử lý hồ sơ.</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1"/>
          <p:cNvSpPr/>
          <p:nvPr/>
        </p:nvSpPr>
        <p:spPr>
          <a:xfrm>
            <a:off x="7777282" y="6164461"/>
            <a:ext cx="580203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Toàn bộ mô hình (cả Giai đoạn 1 và 2) phải hoàn thành và đưa vào vận hành trước ngày 01/01/2026.</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name="Slide 15">
    <p:spTree>
      <p:nvGrpSpPr>
        <p:cNvPr id="1" name=""/>
        <p:cNvGrpSpPr/>
        <p:nvPr/>
      </p:nvGrpSpPr>
      <p:grpSpPr>
        <a:xfrm>
          <a:off x="0" y="0"/>
          <a:ext cx="0" cy="0"/>
          <a:chOff x="0" y="0"/>
          <a:chExt cx="0" cy="0"/>
        </a:xfrm>
      </p:grpSpPr>
      <p:sp>
        <p:nvSpPr>
          <p:cNvPr id="2" name="Text 0"/>
          <p:cNvSpPr/>
          <p:nvPr/>
        </p:nvSpPr>
        <p:spPr>
          <a:xfrm>
            <a:off x="406927" y="2982424"/>
            <a:ext cx="3682484" cy="425291"/>
          </a:xfrm>
          <a:prstGeom prst="rect">
            <a:avLst/>
          </a:prstGeom>
          <a:noFill/>
          <a:ln/>
        </p:spPr>
        <p:txBody>
          <a:bodyPr wrap="none" lIns="0" tIns="0" rIns="0" bIns="0" rtlCol="0" anchor="t"/>
          <a:lstStyle/>
          <a:p>
            <a:pPr marL="0" indent="0" algn="l">
              <a:lnSpc>
                <a:spcPts val="3300"/>
              </a:lnSpc>
              <a:buNone/>
            </a:pPr>
            <a:r>
              <a:rPr lang="en-US" sz="3200" b="1" dirty="0">
                <a:solidFill>
                  <a:srgbClr val="CC4900"/>
                </a:solidFill>
                <a:latin typeface="Roboto Slab" pitchFamily="34" charset="0"/>
                <a:ea typeface="Roboto Slab" pitchFamily="34" charset="-122"/>
                <a:cs typeface="Roboto Slab" pitchFamily="34" charset="-120"/>
              </a:rPr>
              <a:t>KIẾN TRÚC TỔNG THỂ</a:t>
            </a:r>
            <a:endParaRPr lang="en-US" sz="3200" b="1" dirty="0"/>
          </a:p>
        </p:txBody>
      </p:sp>
      <p:sp>
        <p:nvSpPr>
          <p:cNvPr id="3" name="Text 1"/>
          <p:cNvSpPr/>
          <p:nvPr/>
        </p:nvSpPr>
        <p:spPr>
          <a:xfrm>
            <a:off x="406928" y="3681239"/>
            <a:ext cx="3682483" cy="1140647"/>
          </a:xfrm>
          <a:prstGeom prst="rect">
            <a:avLst/>
          </a:prstGeom>
          <a:noFill/>
          <a:ln/>
        </p:spPr>
        <p:txBody>
          <a:bodyPr wrap="square" lIns="0" tIns="0" rIns="0" bIns="0" rtlCol="0" anchor="t"/>
          <a:lstStyle/>
          <a:p>
            <a:pPr algn="just">
              <a:lnSpc>
                <a:spcPts val="1850"/>
              </a:lnSpc>
            </a:pPr>
            <a:r>
              <a:rPr lang="en-US" sz="20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Sơ đồ kiến </a:t>
            </a:r>
            <a:r>
              <a:rPr lang="en-US" sz="2000" i="1"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trúc</a:t>
            </a:r>
            <a:r>
              <a:rPr lang="en-US" sz="20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 </a:t>
            </a:r>
          </a:p>
          <a:p>
            <a:pPr algn="just">
              <a:lnSpc>
                <a:spcPts val="1850"/>
              </a:lnSpc>
            </a:pPr>
            <a:r>
              <a:rPr lang="en-US" sz="2000" i="1"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Hệ</a:t>
            </a:r>
            <a:r>
              <a:rPr lang="en-US" sz="20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 thống thông tin giải </a:t>
            </a:r>
            <a:r>
              <a:rPr lang="en-US" sz="2000" i="1"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quyết</a:t>
            </a:r>
            <a:r>
              <a:rPr lang="en-US" sz="20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 </a:t>
            </a:r>
          </a:p>
          <a:p>
            <a:pPr algn="just">
              <a:lnSpc>
                <a:spcPts val="1850"/>
              </a:lnSpc>
            </a:pPr>
            <a:r>
              <a:rPr lang="en-US" sz="2000" i="1"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thủ</a:t>
            </a:r>
            <a:r>
              <a:rPr lang="en-US" sz="20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 tục hành </a:t>
            </a:r>
            <a:r>
              <a:rPr lang="en-US" sz="2000" i="1"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chính</a:t>
            </a:r>
            <a:r>
              <a:rPr lang="en-US" sz="20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 </a:t>
            </a:r>
          </a:p>
          <a:p>
            <a:pPr algn="just">
              <a:lnSpc>
                <a:spcPts val="1850"/>
              </a:lnSpc>
            </a:pPr>
            <a:r>
              <a:rPr lang="en-US" sz="2000" i="1" dirty="0" err="1">
                <a:solidFill>
                  <a:srgbClr val="010511"/>
                </a:solidFill>
                <a:latin typeface="Noto Serif" panose="02020600060500020200" pitchFamily="18" charset="0"/>
                <a:ea typeface="Noto Serif" panose="02020600060500020200" pitchFamily="18" charset="0"/>
                <a:cs typeface="Noto Serif" panose="02020600060500020200" pitchFamily="18" charset="0"/>
              </a:rPr>
              <a:t>cấp</a:t>
            </a:r>
            <a:r>
              <a:rPr lang="en-US" sz="2000" i="1" dirty="0">
                <a:solidFill>
                  <a:srgbClr val="010511"/>
                </a:solidFill>
                <a:latin typeface="Noto Serif" panose="02020600060500020200" pitchFamily="18" charset="0"/>
                <a:ea typeface="Noto Serif" panose="02020600060500020200" pitchFamily="18" charset="0"/>
                <a:cs typeface="Noto Serif" panose="02020600060500020200" pitchFamily="18" charset="0"/>
              </a:rPr>
              <a:t> bộ, cấp tỉnh.</a:t>
            </a:r>
          </a:p>
        </p:txBody>
      </p:sp>
      <p:sp>
        <p:nvSpPr>
          <p:cNvPr id="5" name="Text 2"/>
          <p:cNvSpPr/>
          <p:nvPr/>
        </p:nvSpPr>
        <p:spPr>
          <a:xfrm>
            <a:off x="7327583" y="2354342"/>
            <a:ext cx="6516529" cy="362903"/>
          </a:xfrm>
          <a:prstGeom prst="rect">
            <a:avLst/>
          </a:prstGeom>
          <a:noFill/>
          <a:ln/>
        </p:spPr>
        <p:txBody>
          <a:bodyPr wrap="none" lIns="0" tIns="0" rIns="0" bIns="0" rtlCol="0" anchor="t"/>
          <a:lstStyle/>
          <a:p>
            <a:pPr marL="0" indent="0" algn="l">
              <a:lnSpc>
                <a:spcPts val="2850"/>
              </a:lnSpc>
              <a:buNone/>
            </a:pPr>
            <a:endParaRPr lang="en-US" sz="1750" dirty="0"/>
          </a:p>
        </p:txBody>
      </p:sp>
      <p:pic>
        <p:nvPicPr>
          <p:cNvPr id="6" name="Picture 5">
            <a:extLst>
              <a:ext uri="{FF2B5EF4-FFF2-40B4-BE49-F238E27FC236}">
                <a16:creationId xmlns:a16="http://schemas.microsoft.com/office/drawing/2014/main" id="{675C6D01-8E42-9F86-CC67-F4E8AEB909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0852" y="324695"/>
            <a:ext cx="9428534" cy="75802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68DD2-8CDB-7B7C-B709-8814566606FD}"/>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FDB7A17-DEDE-D691-5B18-F7EE47033093}"/>
              </a:ext>
            </a:extLst>
          </p:cNvPr>
          <p:cNvSpPr/>
          <p:nvPr/>
        </p:nvSpPr>
        <p:spPr>
          <a:xfrm>
            <a:off x="265178" y="249331"/>
            <a:ext cx="5801588" cy="424732"/>
          </a:xfrm>
          <a:prstGeom prst="rect">
            <a:avLst/>
          </a:prstGeom>
        </p:spPr>
        <p:txBody>
          <a:bodyPr wrap="none">
            <a:spAutoFit/>
          </a:bodyPr>
          <a:lstStyle/>
          <a:p>
            <a:r>
              <a:rPr lang="en-US" sz="2160" i="1" u="sng" dirty="0" err="1">
                <a:latin typeface="Noto Serif" panose="02020600060500020200" pitchFamily="18" charset="0"/>
                <a:ea typeface="Noto Serif" panose="02020600060500020200" pitchFamily="18" charset="0"/>
                <a:cs typeface="Noto Serif" panose="02020600060500020200" pitchFamily="18" charset="0"/>
              </a:rPr>
              <a:t>Bảng</a:t>
            </a:r>
            <a:r>
              <a:rPr lang="en-US" sz="2160" i="1" u="sng" dirty="0">
                <a:latin typeface="Noto Serif" panose="02020600060500020200" pitchFamily="18" charset="0"/>
                <a:ea typeface="Noto Serif" panose="02020600060500020200" pitchFamily="18" charset="0"/>
                <a:cs typeface="Noto Serif" panose="02020600060500020200" pitchFamily="18" charset="0"/>
              </a:rPr>
              <a:t> </a:t>
            </a:r>
            <a:r>
              <a:rPr lang="vi-VN" sz="2160" i="1" u="sng" dirty="0">
                <a:latin typeface="Noto Serif" panose="02020600060500020200" pitchFamily="18" charset="0"/>
                <a:ea typeface="Noto Serif" panose="02020600060500020200" pitchFamily="18" charset="0"/>
                <a:cs typeface="Noto Serif" panose="02020600060500020200" pitchFamily="18" charset="0"/>
              </a:rPr>
              <a:t>Thành phần kiến trúc và vai trò chính</a:t>
            </a:r>
            <a:endParaRPr lang="vi-VN" sz="2880" i="1" u="sng" dirty="0">
              <a:solidFill>
                <a:schemeClr val="lt1"/>
              </a:solidFill>
              <a:latin typeface="Noto Serif" panose="02020600060500020200" pitchFamily="18" charset="0"/>
              <a:ea typeface="Noto Serif" panose="02020600060500020200" pitchFamily="18" charset="0"/>
              <a:cs typeface="Noto Serif" panose="02020600060500020200" pitchFamily="18" charset="0"/>
              <a:sym typeface="Fira Sans Extra Condensed SemiBold"/>
            </a:endParaRPr>
          </a:p>
        </p:txBody>
      </p:sp>
      <p:graphicFrame>
        <p:nvGraphicFramePr>
          <p:cNvPr id="2" name="Table 1">
            <a:extLst>
              <a:ext uri="{FF2B5EF4-FFF2-40B4-BE49-F238E27FC236}">
                <a16:creationId xmlns:a16="http://schemas.microsoft.com/office/drawing/2014/main" id="{A61714FE-EE31-068E-D7CE-1FAF4AB71EDF}"/>
              </a:ext>
            </a:extLst>
          </p:cNvPr>
          <p:cNvGraphicFramePr>
            <a:graphicFrameLocks noGrp="1"/>
          </p:cNvGraphicFramePr>
          <p:nvPr>
            <p:extLst>
              <p:ext uri="{D42A27DB-BD31-4B8C-83A1-F6EECF244321}">
                <p14:modId xmlns:p14="http://schemas.microsoft.com/office/powerpoint/2010/main" val="705224554"/>
              </p:ext>
            </p:extLst>
          </p:nvPr>
        </p:nvGraphicFramePr>
        <p:xfrm>
          <a:off x="265178" y="674063"/>
          <a:ext cx="13876021" cy="7386678"/>
        </p:xfrm>
        <a:graphic>
          <a:graphicData uri="http://schemas.openxmlformats.org/drawingml/2006/table">
            <a:tbl>
              <a:tblPr firstRow="1" firstCol="1" bandRow="1">
                <a:tableStyleId>{073A0DAA-6AF3-43AB-8588-CEC1D06C72B9}</a:tableStyleId>
              </a:tblPr>
              <a:tblGrid>
                <a:gridCol w="3552169">
                  <a:extLst>
                    <a:ext uri="{9D8B030D-6E8A-4147-A177-3AD203B41FA5}">
                      <a16:colId xmlns:a16="http://schemas.microsoft.com/office/drawing/2014/main" val="2595609022"/>
                    </a:ext>
                  </a:extLst>
                </a:gridCol>
                <a:gridCol w="7282198">
                  <a:extLst>
                    <a:ext uri="{9D8B030D-6E8A-4147-A177-3AD203B41FA5}">
                      <a16:colId xmlns:a16="http://schemas.microsoft.com/office/drawing/2014/main" val="1070826354"/>
                    </a:ext>
                  </a:extLst>
                </a:gridCol>
                <a:gridCol w="3041654">
                  <a:extLst>
                    <a:ext uri="{9D8B030D-6E8A-4147-A177-3AD203B41FA5}">
                      <a16:colId xmlns:a16="http://schemas.microsoft.com/office/drawing/2014/main" val="2944596750"/>
                    </a:ext>
                  </a:extLst>
                </a:gridCol>
              </a:tblGrid>
              <a:tr h="744144">
                <a:tc>
                  <a:txBody>
                    <a:bodyPr/>
                    <a:lstStyle/>
                    <a:p>
                      <a:pPr algn="ctr">
                        <a:lnSpc>
                          <a:spcPct val="115000"/>
                        </a:lnSpc>
                        <a:spcBef>
                          <a:spcPts val="300"/>
                        </a:spcBef>
                        <a:spcAft>
                          <a:spcPts val="300"/>
                        </a:spcAft>
                        <a:buNone/>
                      </a:pP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Thành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phần</a:t>
                      </a:r>
                      <a:endParaRPr lang="en-US" sz="2200" kern="10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tc>
                  <a:txBody>
                    <a:bodyPr/>
                    <a:lstStyle/>
                    <a:p>
                      <a:pPr algn="ctr">
                        <a:lnSpc>
                          <a:spcPct val="115000"/>
                        </a:lnSpc>
                        <a:spcBef>
                          <a:spcPts val="300"/>
                        </a:spcBef>
                        <a:spcAft>
                          <a:spcPts val="300"/>
                        </a:spcAft>
                        <a:buNone/>
                      </a:pP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Vai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trò</a:t>
                      </a: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&amp;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chức</a:t>
                      </a: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năng</a:t>
                      </a:r>
                      <a:endParaRPr lang="en-US" sz="2200" kern="10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tc>
                  <a:txBody>
                    <a:bodyPr/>
                    <a:lstStyle/>
                    <a:p>
                      <a:pPr algn="ctr">
                        <a:lnSpc>
                          <a:spcPct val="115000"/>
                        </a:lnSpc>
                        <a:spcBef>
                          <a:spcPts val="300"/>
                        </a:spcBef>
                        <a:spcAft>
                          <a:spcPts val="300"/>
                        </a:spcAft>
                        <a:buNone/>
                      </a:pP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Cơ</a:t>
                      </a: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quan</a:t>
                      </a: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chủ</a:t>
                      </a: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trì</a:t>
                      </a: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a:t>
                      </a:r>
                      <a:br>
                        <a:rPr lang="vi-VN"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b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triển</a:t>
                      </a:r>
                      <a:r>
                        <a:rPr lang="en-US" sz="2200"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2200"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khai</a:t>
                      </a:r>
                      <a:endParaRPr lang="en-US" sz="2200" kern="10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extLst>
                  <a:ext uri="{0D108BD9-81ED-4DB2-BD59-A6C34878D82A}">
                    <a16:rowId xmlns:a16="http://schemas.microsoft.com/office/drawing/2014/main" val="2320338642"/>
                  </a:ext>
                </a:extLst>
              </a:tr>
              <a:tr h="890346">
                <a:tc>
                  <a:txBody>
                    <a:bodyPr/>
                    <a:lstStyle/>
                    <a:p>
                      <a:pPr marL="52070" marR="31750" algn="ctr">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1.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Cổng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317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Là</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Một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cửa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duy</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nhất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để</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người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dân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doanh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nghiệp</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nộp</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trực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tuyến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nhận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quả</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giải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quyết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TTHC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bản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điện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tử</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hoặc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cứu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31750" algn="just">
                        <a:lnSpc>
                          <a:spcPct val="115000"/>
                        </a:lnSpc>
                        <a:spcBef>
                          <a:spcPts val="300"/>
                        </a:spcBef>
                        <a:spcAft>
                          <a:spcPts val="300"/>
                        </a:spcAft>
                        <a:buNone/>
                      </a:pPr>
                      <a:r>
                        <a:rPr lang="en-US" sz="17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 Công an và VPCP phối hợp triển khai, vận hành.</a:t>
                      </a:r>
                      <a:endParaRPr lang="en-US" sz="1700" b="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89396"/>
                  </a:ext>
                </a:extLst>
              </a:tr>
              <a:tr h="1348740">
                <a:tc>
                  <a:txBody>
                    <a:bodyPr/>
                    <a:lstStyle/>
                    <a:p>
                      <a:pPr marL="52070" marR="31750" algn="ctr">
                        <a:lnSpc>
                          <a:spcPct val="115000"/>
                        </a:lnSpc>
                        <a:spcBef>
                          <a:spcPts val="300"/>
                        </a:spcBef>
                        <a:spcAft>
                          <a:spcPts val="300"/>
                        </a:spcAft>
                        <a:buNone/>
                      </a:pPr>
                      <a:r>
                        <a:rPr lang="en-US" sz="17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2. Hệ thống điều phối giải quyết TTHC</a:t>
                      </a:r>
                      <a:endParaRPr lang="en-US" sz="1700" b="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317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Triển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khai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tập</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toàn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phục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vụ</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cán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tiếp</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nhận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và</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giám</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sát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p>
                      <a:pPr marL="52070" marR="317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hướng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đến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HTTT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ngành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tương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ứng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theo</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dõi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tiến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trình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lưu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nhật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ký</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xử</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lý</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31750" algn="just">
                        <a:lnSpc>
                          <a:spcPct val="115000"/>
                        </a:lnSpc>
                        <a:spcBef>
                          <a:spcPts val="300"/>
                        </a:spcBef>
                        <a:spcAft>
                          <a:spcPts val="300"/>
                        </a:spcAft>
                        <a:buNone/>
                      </a:pPr>
                      <a:r>
                        <a:rPr lang="en-US" sz="17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Trung ương chủ trì triển khai (Bộ KH&amp;CN giám sát, Bộ Công an &amp; VPCP thực hiện).</a:t>
                      </a:r>
                      <a:endParaRPr lang="en-US" sz="1700" b="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317566"/>
                  </a:ext>
                </a:extLst>
              </a:tr>
              <a:tr h="1647419">
                <a:tc>
                  <a:txBody>
                    <a:bodyPr/>
                    <a:lstStyle/>
                    <a:p>
                      <a:pPr marL="52070" marR="19050" algn="ctr">
                        <a:lnSpc>
                          <a:spcPct val="115000"/>
                        </a:lnSpc>
                        <a:spcBef>
                          <a:spcPts val="300"/>
                        </a:spcBef>
                        <a:spcAft>
                          <a:spcPts val="300"/>
                        </a:spcAft>
                        <a:buNone/>
                      </a:pPr>
                      <a:r>
                        <a:rPr lang="en-US" sz="17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3️. HTTT GQTTHC cấp Bộ</a:t>
                      </a:r>
                      <a:endParaRPr lang="en-US" sz="1700" b="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duy</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nhất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của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xử</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lý</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toàn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hành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chính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không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phân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tán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theo</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tỉnh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Cấu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hình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biểu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mẫu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eForm</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quy</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trình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điện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tử</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xuyên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suốt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từ</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ương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địa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phương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xã</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nối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qua NDXP. NDOP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để</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chia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sẻ</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chuyên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ngành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19050" algn="just">
                        <a:lnSpc>
                          <a:spcPct val="115000"/>
                        </a:lnSpc>
                        <a:spcBef>
                          <a:spcPts val="300"/>
                        </a:spcBef>
                        <a:spcAft>
                          <a:spcPts val="300"/>
                        </a:spcAft>
                        <a:buNone/>
                      </a:pPr>
                      <a:r>
                        <a:rPr lang="en-US" sz="17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Mỗi Bộ tự xây dựng và vận hành, báo cáo Bộ KH&amp;CN giám sát.</a:t>
                      </a:r>
                      <a:endParaRPr lang="en-US" sz="1700" b="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6541288"/>
                  </a:ext>
                </a:extLst>
              </a:tr>
              <a:tr h="1002860">
                <a:tc>
                  <a:txBody>
                    <a:bodyPr/>
                    <a:lstStyle/>
                    <a:p>
                      <a:pPr marL="52070" marR="19050" algn="ctr">
                        <a:lnSpc>
                          <a:spcPct val="115000"/>
                        </a:lnSpc>
                        <a:spcBef>
                          <a:spcPts val="300"/>
                        </a:spcBef>
                        <a:spcAft>
                          <a:spcPts val="300"/>
                        </a:spcAft>
                        <a:buNone/>
                      </a:pPr>
                      <a:r>
                        <a:rPr lang="en-US" sz="17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4️. HTTT cấp Tỉnh (hiện có)</a:t>
                      </a:r>
                      <a:endParaRPr lang="en-US" sz="1700" b="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Không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còn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xử</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lý</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chỉ</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đồng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để</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cứu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giám</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sát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và</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kê</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Duy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trì</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ổn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định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không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mở</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rộng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trừ</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trường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hợp</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cần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thiết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để</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đảm</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bảo</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chất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lượng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dịch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vụ</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19050" algn="just">
                        <a:lnSpc>
                          <a:spcPct val="115000"/>
                        </a:lnSpc>
                        <a:spcBef>
                          <a:spcPts val="300"/>
                        </a:spcBef>
                        <a:spcAft>
                          <a:spcPts val="300"/>
                        </a:spcAft>
                        <a:buNone/>
                      </a:pPr>
                      <a:r>
                        <a:rPr lang="en-US" sz="17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UBND tỉnh/thành phố.</a:t>
                      </a:r>
                      <a:endParaRPr lang="en-US" sz="1700" b="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6542261"/>
                  </a:ext>
                </a:extLst>
              </a:tr>
              <a:tr h="1464539">
                <a:tc>
                  <a:txBody>
                    <a:bodyPr/>
                    <a:lstStyle/>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5️.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Nền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tảng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tích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hợp</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chia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sẻ</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(National Data Exchange Platform – NDXP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và</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Nền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tảng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tích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hợp</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chia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sẻ</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của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tâm</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gia</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Trục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nối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nối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 ↔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phối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 HTTT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các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p>
                      <a:pPr marL="52070" marR="19050" algn="just">
                        <a:lnSpc>
                          <a:spcPct val="115000"/>
                        </a:lnSpc>
                        <a:spcBef>
                          <a:spcPts val="300"/>
                        </a:spcBef>
                        <a:spcAft>
                          <a:spcPts val="300"/>
                        </a:spcAft>
                        <a:buNone/>
                      </a:pP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Đồng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thời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nối</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đến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các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CSDL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gia</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chuyên</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ngành</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và</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LGSP.</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marR="19050" algn="just">
                        <a:lnSpc>
                          <a:spcPct val="115000"/>
                        </a:lnSpc>
                        <a:spcBef>
                          <a:spcPts val="300"/>
                        </a:spcBef>
                        <a:spcAft>
                          <a:spcPts val="300"/>
                        </a:spcAft>
                        <a:buNone/>
                      </a:pP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KH&amp;CN</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p>
                      <a:pPr marL="52070" marR="19050" algn="just">
                        <a:lnSpc>
                          <a:spcPct val="115000"/>
                        </a:lnSpc>
                        <a:spcBef>
                          <a:spcPts val="300"/>
                        </a:spcBef>
                        <a:spcAft>
                          <a:spcPts val="300"/>
                        </a:spcAft>
                        <a:buNone/>
                      </a:pP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7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Công</a:t>
                      </a:r>
                      <a:r>
                        <a:rPr lang="en-US" sz="17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an</a:t>
                      </a:r>
                      <a:endParaRPr lang="en-US" sz="1700" b="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5512" marR="5512" marT="5512" marB="55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6776183"/>
                  </a:ext>
                </a:extLst>
              </a:tr>
            </a:tbl>
          </a:graphicData>
        </a:graphic>
      </p:graphicFrame>
      <p:grpSp>
        <p:nvGrpSpPr>
          <p:cNvPr id="3" name="Group 2">
            <a:extLst>
              <a:ext uri="{FF2B5EF4-FFF2-40B4-BE49-F238E27FC236}">
                <a16:creationId xmlns:a16="http://schemas.microsoft.com/office/drawing/2014/main" id="{AC18E80E-C86E-EF05-46D8-F44BA2792A17}"/>
              </a:ext>
            </a:extLst>
          </p:cNvPr>
          <p:cNvGrpSpPr/>
          <p:nvPr/>
        </p:nvGrpSpPr>
        <p:grpSpPr>
          <a:xfrm>
            <a:off x="-4910252" y="98516"/>
            <a:ext cx="3119960" cy="2810622"/>
            <a:chOff x="2894307" y="788253"/>
            <a:chExt cx="5026316" cy="4527966"/>
          </a:xfrm>
          <a:solidFill>
            <a:schemeClr val="accent4"/>
          </a:solidFill>
        </p:grpSpPr>
        <p:grpSp>
          <p:nvGrpSpPr>
            <p:cNvPr id="4" name="Group 3">
              <a:extLst>
                <a:ext uri="{FF2B5EF4-FFF2-40B4-BE49-F238E27FC236}">
                  <a16:creationId xmlns:a16="http://schemas.microsoft.com/office/drawing/2014/main" id="{88FC6245-17FA-0F25-AADF-CFC9F6B01457}"/>
                </a:ext>
              </a:extLst>
            </p:cNvPr>
            <p:cNvGrpSpPr/>
            <p:nvPr/>
          </p:nvGrpSpPr>
          <p:grpSpPr>
            <a:xfrm>
              <a:off x="3617375" y="788253"/>
              <a:ext cx="4303248" cy="4527966"/>
              <a:chOff x="5266044" y="3820965"/>
              <a:chExt cx="2472245" cy="2601348"/>
            </a:xfrm>
            <a:grpFill/>
          </p:grpSpPr>
          <p:sp>
            <p:nvSpPr>
              <p:cNvPr id="10" name="Freeform: Shape 9">
                <a:extLst>
                  <a:ext uri="{FF2B5EF4-FFF2-40B4-BE49-F238E27FC236}">
                    <a16:creationId xmlns:a16="http://schemas.microsoft.com/office/drawing/2014/main" id="{F26DFAAB-6691-D63E-6EFE-C049F1B00EF1}"/>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1" name="Freeform: Shape 10">
                <a:extLst>
                  <a:ext uri="{FF2B5EF4-FFF2-40B4-BE49-F238E27FC236}">
                    <a16:creationId xmlns:a16="http://schemas.microsoft.com/office/drawing/2014/main" id="{67A8477B-BE61-8D61-8EBC-190B390D9F2E}"/>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Freeform: Shape 11">
                <a:extLst>
                  <a:ext uri="{FF2B5EF4-FFF2-40B4-BE49-F238E27FC236}">
                    <a16:creationId xmlns:a16="http://schemas.microsoft.com/office/drawing/2014/main" id="{6ED96C99-4B8A-7EDD-8FC0-BED622337E16}"/>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Freeform: Shape 12">
                <a:extLst>
                  <a:ext uri="{FF2B5EF4-FFF2-40B4-BE49-F238E27FC236}">
                    <a16:creationId xmlns:a16="http://schemas.microsoft.com/office/drawing/2014/main" id="{D5520ACC-26BB-48D7-2619-2B48D6154A14}"/>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Freeform: Shape 13">
                <a:extLst>
                  <a:ext uri="{FF2B5EF4-FFF2-40B4-BE49-F238E27FC236}">
                    <a16:creationId xmlns:a16="http://schemas.microsoft.com/office/drawing/2014/main" id="{02B300B1-A1EB-C714-DF4C-636F27644D3A}"/>
                  </a:ext>
                </a:extLst>
              </p:cNvPr>
              <p:cNvSpPr/>
              <p:nvPr/>
            </p:nvSpPr>
            <p:spPr>
              <a:xfrm>
                <a:off x="5266044" y="5024043"/>
                <a:ext cx="1819275" cy="781050"/>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Freeform: Shape 14">
                <a:extLst>
                  <a:ext uri="{FF2B5EF4-FFF2-40B4-BE49-F238E27FC236}">
                    <a16:creationId xmlns:a16="http://schemas.microsoft.com/office/drawing/2014/main" id="{0C5CAF33-EA60-75B3-00C5-1BEFC4A2413E}"/>
                  </a:ext>
                </a:extLst>
              </p:cNvPr>
              <p:cNvSpPr/>
              <p:nvPr/>
            </p:nvSpPr>
            <p:spPr>
              <a:xfrm>
                <a:off x="5266044" y="5140248"/>
                <a:ext cx="1790700" cy="304800"/>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6" name="Freeform: Shape 15">
                <a:extLst>
                  <a:ext uri="{FF2B5EF4-FFF2-40B4-BE49-F238E27FC236}">
                    <a16:creationId xmlns:a16="http://schemas.microsoft.com/office/drawing/2014/main" id="{642A9F2A-E6D5-0220-7AD3-9A771F65B09F}"/>
                  </a:ext>
                </a:extLst>
              </p:cNvPr>
              <p:cNvSpPr/>
              <p:nvPr/>
            </p:nvSpPr>
            <p:spPr>
              <a:xfrm>
                <a:off x="5273188" y="3820965"/>
                <a:ext cx="2465101" cy="1458824"/>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grpSp>
        <p:sp>
          <p:nvSpPr>
            <p:cNvPr id="5" name="Freeform: Shape 4">
              <a:extLst>
                <a:ext uri="{FF2B5EF4-FFF2-40B4-BE49-F238E27FC236}">
                  <a16:creationId xmlns:a16="http://schemas.microsoft.com/office/drawing/2014/main" id="{7D0118A6-99A4-24F7-3F8D-43D077D18E7C}"/>
                </a:ext>
              </a:extLst>
            </p:cNvPr>
            <p:cNvSpPr/>
            <p:nvPr/>
          </p:nvSpPr>
          <p:spPr>
            <a:xfrm rot="1779947">
              <a:off x="3205947" y="3169645"/>
              <a:ext cx="247650" cy="238125"/>
            </a:xfrm>
            <a:custGeom>
              <a:avLst/>
              <a:gdLst>
                <a:gd name="connsiteX0" fmla="*/ 71914 w 247650"/>
                <a:gd name="connsiteY0" fmla="*/ 231934 h 238125"/>
                <a:gd name="connsiteX1" fmla="*/ 242411 w 247650"/>
                <a:gd name="connsiteY1" fmla="*/ 7144 h 238125"/>
                <a:gd name="connsiteX2" fmla="*/ 7144 w 247650"/>
                <a:gd name="connsiteY2" fmla="*/ 34766 h 238125"/>
              </a:gdLst>
              <a:ahLst/>
              <a:cxnLst>
                <a:cxn ang="0">
                  <a:pos x="connsiteX0" y="connsiteY0"/>
                </a:cxn>
                <a:cxn ang="0">
                  <a:pos x="connsiteX1" y="connsiteY1"/>
                </a:cxn>
                <a:cxn ang="0">
                  <a:pos x="connsiteX2" y="connsiteY2"/>
                </a:cxn>
              </a:cxnLst>
              <a:rect l="l" t="t" r="r" b="b"/>
              <a:pathLst>
                <a:path w="247650" h="238125">
                  <a:moveTo>
                    <a:pt x="71914" y="231934"/>
                  </a:moveTo>
                  <a:lnTo>
                    <a:pt x="242411" y="7144"/>
                  </a:lnTo>
                  <a:lnTo>
                    <a:pt x="7144" y="34766"/>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Freeform: Shape 5">
              <a:extLst>
                <a:ext uri="{FF2B5EF4-FFF2-40B4-BE49-F238E27FC236}">
                  <a16:creationId xmlns:a16="http://schemas.microsoft.com/office/drawing/2014/main" id="{C901A7D6-CF38-130F-F707-C15A4D1ACFD7}"/>
                </a:ext>
              </a:extLst>
            </p:cNvPr>
            <p:cNvSpPr/>
            <p:nvPr/>
          </p:nvSpPr>
          <p:spPr>
            <a:xfrm rot="20731799">
              <a:off x="3220235" y="3315378"/>
              <a:ext cx="409575" cy="342900"/>
            </a:xfrm>
            <a:custGeom>
              <a:avLst/>
              <a:gdLst>
                <a:gd name="connsiteX0" fmla="*/ 407194 w 409575"/>
                <a:gd name="connsiteY0" fmla="*/ 7144 h 342900"/>
                <a:gd name="connsiteX1" fmla="*/ 7144 w 409575"/>
                <a:gd name="connsiteY1" fmla="*/ 270986 h 342900"/>
                <a:gd name="connsiteX2" fmla="*/ 163354 w 409575"/>
                <a:gd name="connsiteY2" fmla="*/ 338614 h 342900"/>
              </a:gdLst>
              <a:ahLst/>
              <a:cxnLst>
                <a:cxn ang="0">
                  <a:pos x="connsiteX0" y="connsiteY0"/>
                </a:cxn>
                <a:cxn ang="0">
                  <a:pos x="connsiteX1" y="connsiteY1"/>
                </a:cxn>
                <a:cxn ang="0">
                  <a:pos x="connsiteX2" y="connsiteY2"/>
                </a:cxn>
              </a:cxnLst>
              <a:rect l="l" t="t" r="r" b="b"/>
              <a:pathLst>
                <a:path w="409575" h="342900">
                  <a:moveTo>
                    <a:pt x="407194" y="7144"/>
                  </a:moveTo>
                  <a:lnTo>
                    <a:pt x="7144" y="270986"/>
                  </a:lnTo>
                  <a:lnTo>
                    <a:pt x="163354" y="338614"/>
                  </a:ln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Cross 6">
              <a:extLst>
                <a:ext uri="{FF2B5EF4-FFF2-40B4-BE49-F238E27FC236}">
                  <a16:creationId xmlns:a16="http://schemas.microsoft.com/office/drawing/2014/main" id="{D582611F-C83B-0962-8155-6EC012A93F9E}"/>
                </a:ext>
              </a:extLst>
            </p:cNvPr>
            <p:cNvSpPr/>
            <p:nvPr/>
          </p:nvSpPr>
          <p:spPr>
            <a:xfrm rot="1642289">
              <a:off x="2894307" y="2939798"/>
              <a:ext cx="140339" cy="140339"/>
            </a:xfrm>
            <a:prstGeom prst="plus">
              <a:avLst>
                <a:gd name="adj" fmla="val 437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Star: 5 Points 7">
              <a:extLst>
                <a:ext uri="{FF2B5EF4-FFF2-40B4-BE49-F238E27FC236}">
                  <a16:creationId xmlns:a16="http://schemas.microsoft.com/office/drawing/2014/main" id="{F4DDF170-E38E-432E-BAD5-DA66FE3227C1}"/>
                </a:ext>
              </a:extLst>
            </p:cNvPr>
            <p:cNvSpPr/>
            <p:nvPr/>
          </p:nvSpPr>
          <p:spPr>
            <a:xfrm rot="1627316">
              <a:off x="3122393" y="3454277"/>
              <a:ext cx="155440" cy="15544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Freeform: Shape 8">
              <a:extLst>
                <a:ext uri="{FF2B5EF4-FFF2-40B4-BE49-F238E27FC236}">
                  <a16:creationId xmlns:a16="http://schemas.microsoft.com/office/drawing/2014/main" id="{0FA7717F-3082-B284-2807-0EE0560EB49E}"/>
                </a:ext>
              </a:extLst>
            </p:cNvPr>
            <p:cNvSpPr/>
            <p:nvPr/>
          </p:nvSpPr>
          <p:spPr>
            <a:xfrm rot="160678" flipV="1">
              <a:off x="3216871" y="2860160"/>
              <a:ext cx="291865" cy="238731"/>
            </a:xfrm>
            <a:custGeom>
              <a:avLst/>
              <a:gdLst>
                <a:gd name="connsiteX0" fmla="*/ 407194 w 409575"/>
                <a:gd name="connsiteY0" fmla="*/ 7144 h 342900"/>
                <a:gd name="connsiteX1" fmla="*/ 7144 w 409575"/>
                <a:gd name="connsiteY1" fmla="*/ 270986 h 342900"/>
                <a:gd name="connsiteX2" fmla="*/ 163354 w 409575"/>
                <a:gd name="connsiteY2" fmla="*/ 338614 h 342900"/>
                <a:gd name="connsiteX0" fmla="*/ 291865 w 291865"/>
                <a:gd name="connsiteY0" fmla="*/ 0 h 244921"/>
                <a:gd name="connsiteX1" fmla="*/ 0 w 291865"/>
                <a:gd name="connsiteY1" fmla="*/ 177293 h 244921"/>
                <a:gd name="connsiteX2" fmla="*/ 156210 w 291865"/>
                <a:gd name="connsiteY2" fmla="*/ 244921 h 244921"/>
                <a:gd name="connsiteX3" fmla="*/ 291865 w 291865"/>
                <a:gd name="connsiteY3" fmla="*/ 0 h 244921"/>
                <a:gd name="connsiteX0" fmla="*/ 291865 w 291865"/>
                <a:gd name="connsiteY0" fmla="*/ 0 h 202224"/>
                <a:gd name="connsiteX1" fmla="*/ 0 w 291865"/>
                <a:gd name="connsiteY1" fmla="*/ 177293 h 202224"/>
                <a:gd name="connsiteX2" fmla="*/ 138611 w 291865"/>
                <a:gd name="connsiteY2" fmla="*/ 202224 h 202224"/>
                <a:gd name="connsiteX3" fmla="*/ 291865 w 291865"/>
                <a:gd name="connsiteY3" fmla="*/ 0 h 202224"/>
              </a:gdLst>
              <a:ahLst/>
              <a:cxnLst>
                <a:cxn ang="0">
                  <a:pos x="connsiteX0" y="connsiteY0"/>
                </a:cxn>
                <a:cxn ang="0">
                  <a:pos x="connsiteX1" y="connsiteY1"/>
                </a:cxn>
                <a:cxn ang="0">
                  <a:pos x="connsiteX2" y="connsiteY2"/>
                </a:cxn>
                <a:cxn ang="0">
                  <a:pos x="connsiteX3" y="connsiteY3"/>
                </a:cxn>
              </a:cxnLst>
              <a:rect l="l" t="t" r="r" b="b"/>
              <a:pathLst>
                <a:path w="291865" h="202224">
                  <a:moveTo>
                    <a:pt x="291865" y="0"/>
                  </a:moveTo>
                  <a:lnTo>
                    <a:pt x="0" y="177293"/>
                  </a:lnTo>
                  <a:lnTo>
                    <a:pt x="138611" y="202224"/>
                  </a:lnTo>
                  <a:cubicBezTo>
                    <a:pt x="219891" y="91734"/>
                    <a:pt x="210585" y="110490"/>
                    <a:pt x="291865" y="0"/>
                  </a:cubicBezTo>
                  <a:close/>
                </a:path>
              </a:pathLst>
            </a:custGeom>
            <a:grpFill/>
            <a:ln w="9525" cap="flat">
              <a:noFill/>
              <a:prstDash val="solid"/>
              <a:miter/>
            </a:ln>
          </p:spPr>
          <p:txBody>
            <a:bodyPr rtlCol="0" anchor="ctr"/>
            <a:lstStyle/>
            <a:p>
              <a:endParaRPr lang="en-US" sz="2160" dirty="0">
                <a:latin typeface="Noto Serif" panose="02020600060500020200" pitchFamily="18" charset="0"/>
                <a:ea typeface="Noto Serif" panose="02020600060500020200" pitchFamily="18" charset="0"/>
                <a:cs typeface="Noto Serif" panose="02020600060500020200" pitchFamily="18" charset="0"/>
              </a:endParaRPr>
            </a:p>
          </p:txBody>
        </p:sp>
      </p:grpSp>
      <p:sp>
        <p:nvSpPr>
          <p:cNvPr id="17" name="Rectangle 16">
            <a:extLst>
              <a:ext uri="{FF2B5EF4-FFF2-40B4-BE49-F238E27FC236}">
                <a16:creationId xmlns:a16="http://schemas.microsoft.com/office/drawing/2014/main" id="{F048D82F-D9E3-8270-B264-210D7E2612F9}"/>
              </a:ext>
            </a:extLst>
          </p:cNvPr>
          <p:cNvSpPr/>
          <p:nvPr/>
        </p:nvSpPr>
        <p:spPr>
          <a:xfrm>
            <a:off x="-6617970" y="-2434590"/>
            <a:ext cx="2663416" cy="215644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a:latin typeface="Noto Serif" panose="02020600060500020200" pitchFamily="18" charset="0"/>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100243686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3BE8-148C-5190-B4F8-26C433B783F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4E76A76-5057-0C54-9446-31F331E843F0}"/>
              </a:ext>
            </a:extLst>
          </p:cNvPr>
          <p:cNvSpPr/>
          <p:nvPr/>
        </p:nvSpPr>
        <p:spPr>
          <a:xfrm>
            <a:off x="265178" y="443409"/>
            <a:ext cx="9717725" cy="424732"/>
          </a:xfrm>
          <a:prstGeom prst="rect">
            <a:avLst/>
          </a:prstGeom>
        </p:spPr>
        <p:txBody>
          <a:bodyPr wrap="none">
            <a:spAutoFit/>
          </a:bodyPr>
          <a:lstStyle/>
          <a:p>
            <a:r>
              <a:rPr lang="vi-VN" sz="2160" i="1" u="sng" dirty="0">
                <a:latin typeface="Noto Serif" panose="02020600060500020200" pitchFamily="18" charset="0"/>
                <a:ea typeface="Noto Serif" panose="02020600060500020200" pitchFamily="18" charset="0"/>
                <a:cs typeface="Noto Serif" panose="02020600060500020200" pitchFamily="18" charset="0"/>
              </a:rPr>
              <a:t>Lộ trình thực hiện (cả giai đoạn 1 và 2 hoàn thành trước ngày 01/01/2026)</a:t>
            </a:r>
            <a:endParaRPr lang="vi-VN" sz="2880" i="1" u="sng" dirty="0">
              <a:solidFill>
                <a:schemeClr val="lt1"/>
              </a:solidFill>
              <a:latin typeface="Noto Serif" panose="02020600060500020200" pitchFamily="18" charset="0"/>
              <a:ea typeface="Noto Serif" panose="02020600060500020200" pitchFamily="18" charset="0"/>
              <a:cs typeface="Noto Serif" panose="02020600060500020200" pitchFamily="18" charset="0"/>
              <a:sym typeface="Fira Sans Extra Condensed SemiBold"/>
            </a:endParaRPr>
          </a:p>
        </p:txBody>
      </p:sp>
      <p:sp>
        <p:nvSpPr>
          <p:cNvPr id="17" name="Rectangle 16">
            <a:extLst>
              <a:ext uri="{FF2B5EF4-FFF2-40B4-BE49-F238E27FC236}">
                <a16:creationId xmlns:a16="http://schemas.microsoft.com/office/drawing/2014/main" id="{D08F0B8B-855E-036E-C905-F68D3A1E0AFD}"/>
              </a:ext>
            </a:extLst>
          </p:cNvPr>
          <p:cNvSpPr/>
          <p:nvPr/>
        </p:nvSpPr>
        <p:spPr>
          <a:xfrm>
            <a:off x="-6617970" y="-2434590"/>
            <a:ext cx="2663416" cy="215644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a:p>
        </p:txBody>
      </p:sp>
      <p:graphicFrame>
        <p:nvGraphicFramePr>
          <p:cNvPr id="18" name="Table 17">
            <a:extLst>
              <a:ext uri="{FF2B5EF4-FFF2-40B4-BE49-F238E27FC236}">
                <a16:creationId xmlns:a16="http://schemas.microsoft.com/office/drawing/2014/main" id="{83AAA35C-747E-7C13-715B-1FB3227C03A7}"/>
              </a:ext>
            </a:extLst>
          </p:cNvPr>
          <p:cNvGraphicFramePr>
            <a:graphicFrameLocks noGrp="1"/>
          </p:cNvGraphicFramePr>
          <p:nvPr>
            <p:extLst>
              <p:ext uri="{D42A27DB-BD31-4B8C-83A1-F6EECF244321}">
                <p14:modId xmlns:p14="http://schemas.microsoft.com/office/powerpoint/2010/main" val="2898601421"/>
              </p:ext>
            </p:extLst>
          </p:nvPr>
        </p:nvGraphicFramePr>
        <p:xfrm>
          <a:off x="357051" y="1056922"/>
          <a:ext cx="13916297" cy="6546732"/>
        </p:xfrm>
        <a:graphic>
          <a:graphicData uri="http://schemas.openxmlformats.org/drawingml/2006/table">
            <a:tbl>
              <a:tblPr firstRow="1" firstCol="1" bandRow="1">
                <a:tableStyleId>{5C22544A-7EE6-4342-B048-85BDC9FD1C3A}</a:tableStyleId>
              </a:tblPr>
              <a:tblGrid>
                <a:gridCol w="2577737">
                  <a:extLst>
                    <a:ext uri="{9D8B030D-6E8A-4147-A177-3AD203B41FA5}">
                      <a16:colId xmlns:a16="http://schemas.microsoft.com/office/drawing/2014/main" val="3348340711"/>
                    </a:ext>
                  </a:extLst>
                </a:gridCol>
                <a:gridCol w="6701681">
                  <a:extLst>
                    <a:ext uri="{9D8B030D-6E8A-4147-A177-3AD203B41FA5}">
                      <a16:colId xmlns:a16="http://schemas.microsoft.com/office/drawing/2014/main" val="3663769856"/>
                    </a:ext>
                  </a:extLst>
                </a:gridCol>
                <a:gridCol w="4636879">
                  <a:extLst>
                    <a:ext uri="{9D8B030D-6E8A-4147-A177-3AD203B41FA5}">
                      <a16:colId xmlns:a16="http://schemas.microsoft.com/office/drawing/2014/main" val="920482325"/>
                    </a:ext>
                  </a:extLst>
                </a:gridCol>
              </a:tblGrid>
              <a:tr h="596399">
                <a:tc>
                  <a:txBody>
                    <a:bodyPr/>
                    <a:lstStyle/>
                    <a:p>
                      <a:pPr marL="0" algn="ctr" defTabSz="914400" rtl="0" eaLnBrk="1" latinLnBrk="0" hangingPunct="1">
                        <a:lnSpc>
                          <a:spcPct val="115000"/>
                        </a:lnSpc>
                        <a:spcBef>
                          <a:spcPts val="300"/>
                        </a:spcBef>
                        <a:spcAft>
                          <a:spcPts val="300"/>
                        </a:spcAft>
                        <a:buNone/>
                      </a:pP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Nội</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dung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chính</a:t>
                      </a:r>
                      <a:endPar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tc>
                  <a:txBody>
                    <a:bodyPr/>
                    <a:lstStyle/>
                    <a:p>
                      <a:pPr marL="0" algn="ctr" defTabSz="914400" rtl="0" eaLnBrk="1" latinLnBrk="0" hangingPunct="1">
                        <a:lnSpc>
                          <a:spcPct val="115000"/>
                        </a:lnSpc>
                        <a:spcBef>
                          <a:spcPts val="300"/>
                        </a:spcBef>
                        <a:spcAft>
                          <a:spcPts val="300"/>
                        </a:spcAft>
                        <a:buNone/>
                      </a:pP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Triển</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khai</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cụ</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thể</a:t>
                      </a:r>
                      <a:endPar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tc>
                  <a:txBody>
                    <a:bodyPr/>
                    <a:lstStyle/>
                    <a:p>
                      <a:pPr marL="0" algn="ctr" defTabSz="914400" rtl="0" eaLnBrk="1" latinLnBrk="0" hangingPunct="1">
                        <a:lnSpc>
                          <a:spcPct val="115000"/>
                        </a:lnSpc>
                        <a:spcBef>
                          <a:spcPts val="300"/>
                        </a:spcBef>
                        <a:spcAft>
                          <a:spcPts val="300"/>
                        </a:spcAft>
                        <a:buNone/>
                      </a:pP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quả</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bắt</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buộc</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đạt</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1" kern="0" dirty="0" err="1">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trước</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 </a:t>
                      </a:r>
                      <a:r>
                        <a:rPr lang="vi-VN"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0</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1/</a:t>
                      </a:r>
                      <a:r>
                        <a:rPr lang="vi-VN"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0</a:t>
                      </a:r>
                      <a:r>
                        <a:rPr lang="en-US" sz="1800" b="1" kern="0" dirty="0">
                          <a:solidFill>
                            <a:srgbClr val="FBFCFE"/>
                          </a:solidFill>
                          <a:effectLst/>
                          <a:latin typeface="Noto Serif" panose="02020600060500020200" pitchFamily="18" charset="0"/>
                          <a:ea typeface="Noto Serif" panose="02020600060500020200" pitchFamily="18" charset="0"/>
                          <a:cs typeface="Noto Serif" panose="02020600060500020200" pitchFamily="18" charset="0"/>
                        </a:rPr>
                        <a:t>1/2026</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extLst>
                  <a:ext uri="{0D108BD9-81ED-4DB2-BD59-A6C34878D82A}">
                    <a16:rowId xmlns:a16="http://schemas.microsoft.com/office/drawing/2014/main" val="525986168"/>
                  </a:ext>
                </a:extLst>
              </a:tr>
              <a:tr h="2068114">
                <a:tc>
                  <a:txBody>
                    <a:bodyPr/>
                    <a:lstStyle/>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1️.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Nộp</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trực</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tuyến</a:t>
                      </a:r>
                      <a:endPar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Từ</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hoặc</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ứng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dụng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VNeID</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người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dân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nộp</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p>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nộp</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thành</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công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trên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Cổng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được</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chuyển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về</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HTTT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giải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quyết</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TTHC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của</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các</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ngành</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để</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giải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quyết</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p>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- 82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dịch</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vụ</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công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ưu</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tiên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triển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khai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tập</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tại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tâm</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gia</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100% hồ sơ trực tuyến được xử lý – trả kết quả thông suốt qua DVCQG.</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357860"/>
                  </a:ext>
                </a:extLst>
              </a:tr>
              <a:tr h="964384">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2️. Nộp hồ sơ trực tiếp</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Cán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tiếp</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nhận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tại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Trung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tâm</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hành</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chính</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công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truy</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cập</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phối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bằng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VNeID</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100% hồ sơ nộp trực tiếp được nhập và theo dõi qua Hệ thống điều phối.</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165496"/>
                  </a:ext>
                </a:extLst>
              </a:tr>
              <a:tr h="964384">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3️. Đồng bộ trạng thái &amp; kết quả</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Tất</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cả</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HTTT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phải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đồng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trạng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thái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(10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trạng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thái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chuẩn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và</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quả</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xử</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lý</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về</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 &amp;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VNeID</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 liệu hồ sơ, trạng thái, kết quả thống nhất toàn quốc.</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966524"/>
                  </a:ext>
                </a:extLst>
              </a:tr>
              <a:tr h="1203902">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4️. Chuẩn hóa kỹ thuật</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Mã</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tuân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thủ</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Nghị</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định</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118/2025/NĐ-CP.</a:t>
                      </a:r>
                    </a:p>
                    <a:p>
                      <a:pPr marL="0" marR="38100" algn="ctr" defTabSz="914400" rtl="0" eaLnBrk="1" latinLnBrk="0" hangingPunct="1">
                        <a:lnSpc>
                          <a:spcPct val="115000"/>
                        </a:lnSpc>
                        <a:spcBef>
                          <a:spcPts val="300"/>
                        </a:spcBef>
                        <a:spcAft>
                          <a:spcPts val="300"/>
                        </a:spcAft>
                        <a:buNone/>
                      </a:pP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và</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phối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nối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qua NDXP, NDOP.</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Kiến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trúc</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HTTT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đồng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nhất</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toàn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06118"/>
                  </a:ext>
                </a:extLst>
              </a:tr>
              <a:tr h="749549">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5️. CSDL &amp; Kho kết quả điện tử</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Tất cả kết quả TTHC lưu tại Kho kết quả điện tử tập trung, hiển thị trên VNeID.</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914400" rtl="0" eaLnBrk="1" latinLnBrk="0" hangingPunct="1">
                        <a:lnSpc>
                          <a:spcPct val="115000"/>
                        </a:lnSpc>
                        <a:spcBef>
                          <a:spcPts val="300"/>
                        </a:spcBef>
                        <a:spcAft>
                          <a:spcPts val="300"/>
                        </a:spcAft>
                        <a:buNone/>
                      </a:pP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Mọi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quả</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điện</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tử</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có</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thể</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tra</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cứu</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tái</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sử</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b="0" kern="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dụng</a:t>
                      </a:r>
                      <a:r>
                        <a:rPr lang="en-US" sz="1800" b="0" kern="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a:t>
                      </a: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17379"/>
                  </a:ext>
                </a:extLst>
              </a:tr>
            </a:tbl>
          </a:graphicData>
        </a:graphic>
      </p:graphicFrame>
    </p:spTree>
    <p:extLst>
      <p:ext uri="{BB962C8B-B14F-4D97-AF65-F5344CB8AC3E}">
        <p14:creationId xmlns:p14="http://schemas.microsoft.com/office/powerpoint/2010/main" val="35527647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53BE8-148C-5190-B4F8-26C433B783F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4E76A76-5057-0C54-9446-31F331E843F0}"/>
              </a:ext>
            </a:extLst>
          </p:cNvPr>
          <p:cNvSpPr/>
          <p:nvPr/>
        </p:nvSpPr>
        <p:spPr>
          <a:xfrm>
            <a:off x="265177" y="231043"/>
            <a:ext cx="8528297" cy="424732"/>
          </a:xfrm>
          <a:prstGeom prst="rect">
            <a:avLst/>
          </a:prstGeom>
        </p:spPr>
        <p:txBody>
          <a:bodyPr wrap="none">
            <a:spAutoFit/>
          </a:bodyPr>
          <a:lstStyle/>
          <a:p>
            <a:r>
              <a:rPr lang="vi-VN" sz="2160" i="1" u="sng" dirty="0">
                <a:latin typeface="Noto Serif" panose="02020600060500020200" pitchFamily="18" charset="0"/>
                <a:ea typeface="Noto Serif" panose="02020600060500020200" pitchFamily="18" charset="0"/>
                <a:cs typeface="Noto Serif" panose="02020600060500020200" pitchFamily="18" charset="0"/>
              </a:rPr>
              <a:t>Chức năng của Hệ thống điều phối giải quyết thủ tục hành chính:</a:t>
            </a:r>
            <a:endParaRPr lang="vi-VN" sz="2880" i="1" u="sng" dirty="0">
              <a:solidFill>
                <a:schemeClr val="lt1"/>
              </a:solidFill>
              <a:latin typeface="Noto Serif" panose="02020600060500020200" pitchFamily="18" charset="0"/>
              <a:ea typeface="Noto Serif" panose="02020600060500020200" pitchFamily="18" charset="0"/>
              <a:cs typeface="Noto Serif" panose="02020600060500020200" pitchFamily="18" charset="0"/>
              <a:sym typeface="Fira Sans Extra Condensed SemiBold"/>
            </a:endParaRPr>
          </a:p>
        </p:txBody>
      </p:sp>
      <p:sp>
        <p:nvSpPr>
          <p:cNvPr id="17" name="Rectangle 16">
            <a:extLst>
              <a:ext uri="{FF2B5EF4-FFF2-40B4-BE49-F238E27FC236}">
                <a16:creationId xmlns:a16="http://schemas.microsoft.com/office/drawing/2014/main" id="{D08F0B8B-855E-036E-C905-F68D3A1E0AFD}"/>
              </a:ext>
            </a:extLst>
          </p:cNvPr>
          <p:cNvSpPr/>
          <p:nvPr/>
        </p:nvSpPr>
        <p:spPr>
          <a:xfrm>
            <a:off x="-6617970" y="-2434590"/>
            <a:ext cx="2663416" cy="215644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a:p>
        </p:txBody>
      </p:sp>
      <p:graphicFrame>
        <p:nvGraphicFramePr>
          <p:cNvPr id="18" name="Table 17">
            <a:extLst>
              <a:ext uri="{FF2B5EF4-FFF2-40B4-BE49-F238E27FC236}">
                <a16:creationId xmlns:a16="http://schemas.microsoft.com/office/drawing/2014/main" id="{83AAA35C-747E-7C13-715B-1FB3227C03A7}"/>
              </a:ext>
            </a:extLst>
          </p:cNvPr>
          <p:cNvGraphicFramePr>
            <a:graphicFrameLocks noGrp="1"/>
          </p:cNvGraphicFramePr>
          <p:nvPr>
            <p:extLst>
              <p:ext uri="{D42A27DB-BD31-4B8C-83A1-F6EECF244321}">
                <p14:modId xmlns:p14="http://schemas.microsoft.com/office/powerpoint/2010/main" val="2368926348"/>
              </p:ext>
            </p:extLst>
          </p:nvPr>
        </p:nvGraphicFramePr>
        <p:xfrm>
          <a:off x="357051" y="782819"/>
          <a:ext cx="13916297" cy="7119111"/>
        </p:xfrm>
        <a:graphic>
          <a:graphicData uri="http://schemas.openxmlformats.org/drawingml/2006/table">
            <a:tbl>
              <a:tblPr firstRow="1" firstCol="1" bandRow="1">
                <a:tableStyleId>{5C22544A-7EE6-4342-B048-85BDC9FD1C3A}</a:tableStyleId>
              </a:tblPr>
              <a:tblGrid>
                <a:gridCol w="2203269">
                  <a:extLst>
                    <a:ext uri="{9D8B030D-6E8A-4147-A177-3AD203B41FA5}">
                      <a16:colId xmlns:a16="http://schemas.microsoft.com/office/drawing/2014/main" val="3348340711"/>
                    </a:ext>
                  </a:extLst>
                </a:gridCol>
                <a:gridCol w="11713028">
                  <a:extLst>
                    <a:ext uri="{9D8B030D-6E8A-4147-A177-3AD203B41FA5}">
                      <a16:colId xmlns:a16="http://schemas.microsoft.com/office/drawing/2014/main" val="3663769856"/>
                    </a:ext>
                  </a:extLst>
                </a:gridCol>
              </a:tblGrid>
              <a:tr h="346300">
                <a:tc>
                  <a:txBody>
                    <a:bodyPr/>
                    <a:lstStyle/>
                    <a:p>
                      <a:pPr marL="0" algn="ctr" defTabSz="914400" rtl="0" eaLnBrk="1" latinLnBrk="0" hangingPunct="1">
                        <a:lnSpc>
                          <a:spcPct val="115000"/>
                        </a:lnSpc>
                        <a:spcBef>
                          <a:spcPts val="300"/>
                        </a:spcBef>
                        <a:spcAft>
                          <a:spcPts val="300"/>
                        </a:spcAft>
                        <a:buNone/>
                      </a:pPr>
                      <a:r>
                        <a:rPr lang="en-US" sz="1700" b="1" kern="0" dirty="0" err="1">
                          <a:solidFill>
                            <a:srgbClr val="FBFCFE"/>
                          </a:solidFill>
                          <a:effectLst/>
                          <a:latin typeface="Times New Roman" panose="02020603050405020304" pitchFamily="18" charset="0"/>
                          <a:ea typeface="+mn-ea"/>
                          <a:cs typeface="Times New Roman" panose="02020603050405020304" pitchFamily="18" charset="0"/>
                        </a:rPr>
                        <a:t>Chức</a:t>
                      </a:r>
                      <a:r>
                        <a:rPr lang="en-US" sz="1700" b="1" kern="0" dirty="0">
                          <a:solidFill>
                            <a:srgbClr val="FBFCFE"/>
                          </a:solidFill>
                          <a:effectLst/>
                          <a:latin typeface="Times New Roman" panose="02020603050405020304" pitchFamily="18" charset="0"/>
                          <a:ea typeface="+mn-ea"/>
                          <a:cs typeface="Times New Roman" panose="02020603050405020304" pitchFamily="18" charset="0"/>
                        </a:rPr>
                        <a:t> </a:t>
                      </a:r>
                      <a:r>
                        <a:rPr lang="en-US" sz="1700" b="1" kern="0" dirty="0" err="1">
                          <a:solidFill>
                            <a:srgbClr val="FBFCFE"/>
                          </a:solidFill>
                          <a:effectLst/>
                          <a:latin typeface="Times New Roman" panose="02020603050405020304" pitchFamily="18" charset="0"/>
                          <a:ea typeface="+mn-ea"/>
                          <a:cs typeface="Times New Roman" panose="02020603050405020304" pitchFamily="18" charset="0"/>
                        </a:rPr>
                        <a:t>năng</a:t>
                      </a:r>
                      <a:endParaRPr lang="en-US" sz="1700" b="1" kern="0" dirty="0">
                        <a:solidFill>
                          <a:srgbClr val="FBFCFE"/>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tc>
                  <a:txBody>
                    <a:bodyPr/>
                    <a:lstStyle/>
                    <a:p>
                      <a:pPr marL="0" algn="ctr" defTabSz="914400" rtl="0" eaLnBrk="1" latinLnBrk="0" hangingPunct="1">
                        <a:lnSpc>
                          <a:spcPct val="115000"/>
                        </a:lnSpc>
                        <a:spcBef>
                          <a:spcPts val="300"/>
                        </a:spcBef>
                        <a:spcAft>
                          <a:spcPts val="300"/>
                        </a:spcAft>
                        <a:buNone/>
                      </a:pPr>
                      <a:r>
                        <a:rPr lang="en-US" sz="1700" b="1" kern="0" dirty="0" err="1">
                          <a:solidFill>
                            <a:srgbClr val="FBFCFE"/>
                          </a:solidFill>
                          <a:effectLst/>
                          <a:latin typeface="Times New Roman" panose="02020603050405020304" pitchFamily="18" charset="0"/>
                          <a:ea typeface="+mn-ea"/>
                          <a:cs typeface="Times New Roman" panose="02020603050405020304" pitchFamily="18" charset="0"/>
                        </a:rPr>
                        <a:t>Cụ</a:t>
                      </a:r>
                      <a:r>
                        <a:rPr lang="en-US" sz="1700" b="1" kern="0" dirty="0">
                          <a:solidFill>
                            <a:srgbClr val="FBFCFE"/>
                          </a:solidFill>
                          <a:effectLst/>
                          <a:latin typeface="Times New Roman" panose="02020603050405020304" pitchFamily="18" charset="0"/>
                          <a:ea typeface="+mn-ea"/>
                          <a:cs typeface="Times New Roman" panose="02020603050405020304" pitchFamily="18" charset="0"/>
                        </a:rPr>
                        <a:t> </a:t>
                      </a:r>
                      <a:r>
                        <a:rPr lang="en-US" sz="1700" b="1" kern="0" dirty="0" err="1">
                          <a:solidFill>
                            <a:srgbClr val="FBFCFE"/>
                          </a:solidFill>
                          <a:effectLst/>
                          <a:latin typeface="Times New Roman" panose="02020603050405020304" pitchFamily="18" charset="0"/>
                          <a:ea typeface="+mn-ea"/>
                          <a:cs typeface="Times New Roman" panose="02020603050405020304" pitchFamily="18" charset="0"/>
                        </a:rPr>
                        <a:t>thể</a:t>
                      </a:r>
                      <a:endParaRPr lang="en-US" sz="1700" b="1" kern="0" dirty="0">
                        <a:solidFill>
                          <a:srgbClr val="FBFCFE"/>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extLst>
                  <a:ext uri="{0D108BD9-81ED-4DB2-BD59-A6C34878D82A}">
                    <a16:rowId xmlns:a16="http://schemas.microsoft.com/office/drawing/2014/main" val="525986168"/>
                  </a:ext>
                </a:extLst>
              </a:tr>
              <a:tr h="875211">
                <a:tc>
                  <a:txBody>
                    <a:bodyPr/>
                    <a:lstStyle/>
                    <a:p>
                      <a:pPr marL="0" marR="38100" algn="just" defTabSz="914400" rtl="0" eaLnBrk="1" latinLnBrk="0" hangingPunct="1">
                        <a:lnSpc>
                          <a:spcPct val="115000"/>
                        </a:lnSpc>
                        <a:spcBef>
                          <a:spcPts val="300"/>
                        </a:spcBef>
                        <a:spcAft>
                          <a:spcPts val="300"/>
                        </a:spcAft>
                        <a:buNone/>
                      </a:pPr>
                      <a:r>
                        <a:rPr lang="en-US" sz="1700" b="0" kern="0" dirty="0">
                          <a:solidFill>
                            <a:schemeClr val="tx1"/>
                          </a:solidFill>
                          <a:effectLst/>
                          <a:latin typeface="Times New Roman" panose="02020603050405020304" pitchFamily="18" charset="0"/>
                          <a:ea typeface="+mn-ea"/>
                          <a:cs typeface="Times New Roman" panose="02020603050405020304" pitchFamily="18" charset="0"/>
                        </a:rPr>
                        <a:t>1️. </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Hỗ trợ cán bộ tiếp nhận, xử lý hồ sơ </a:t>
                      </a:r>
                      <a:r>
                        <a:rPr lang="en-US" sz="1700" b="0" kern="1200" dirty="0" err="1">
                          <a:solidFill>
                            <a:schemeClr val="tx1"/>
                          </a:solidFill>
                          <a:effectLst/>
                          <a:latin typeface="Times New Roman" panose="02020603050405020304" pitchFamily="18" charset="0"/>
                          <a:ea typeface="+mn-ea"/>
                          <a:cs typeface="Times New Roman" panose="02020603050405020304" pitchFamily="18" charset="0"/>
                        </a:rPr>
                        <a:t>trực</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b="0" kern="1200" dirty="0" err="1">
                          <a:solidFill>
                            <a:schemeClr val="tx1"/>
                          </a:solidFill>
                          <a:effectLst/>
                          <a:latin typeface="Times New Roman" panose="02020603050405020304" pitchFamily="18" charset="0"/>
                          <a:ea typeface="+mn-ea"/>
                          <a:cs typeface="Times New Roman" panose="02020603050405020304" pitchFamily="18" charset="0"/>
                        </a:rPr>
                        <a:t>tiếp</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just" defTabSz="914400" rtl="0" eaLnBrk="1" latinLnBrk="0" hangingPunct="1">
                        <a:lnSpc>
                          <a:spcPct val="115000"/>
                        </a:lnSpc>
                        <a:spcBef>
                          <a:spcPts val="300"/>
                        </a:spcBef>
                        <a:spcAft>
                          <a:spcPts val="300"/>
                        </a:spcAft>
                        <a:buNone/>
                      </a:pPr>
                      <a:r>
                        <a:rPr lang="vi-VN" sz="1700" b="0" kern="1200" dirty="0">
                          <a:solidFill>
                            <a:schemeClr val="tx1"/>
                          </a:solidFill>
                          <a:effectLst/>
                          <a:latin typeface="Times New Roman" panose="02020603050405020304" pitchFamily="18" charset="0"/>
                          <a:ea typeface="+mn-ea"/>
                          <a:cs typeface="Times New Roman" panose="02020603050405020304" pitchFamily="18" charset="0"/>
                        </a:rPr>
                        <a:t>Hỗ trợ cán bộ tiếp nhận, xử lý hồ sơ trực tiếp đăng nhập HTTT giải quyết TTHC của các bộ, ngành thông qua VNeID</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a:t>
                      </a:r>
                      <a:r>
                        <a:rPr lang="en-VN" sz="1700" b="0" dirty="0">
                          <a:solidFill>
                            <a:schemeClr val="tx1"/>
                          </a:solidFill>
                          <a:effectLst/>
                          <a:latin typeface="Times New Roman" panose="02020603050405020304" pitchFamily="18" charset="0"/>
                          <a:cs typeface="Times New Roman" panose="02020603050405020304" pitchFamily="18" charset="0"/>
                        </a:rPr>
                        <a:t> </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357860"/>
                  </a:ext>
                </a:extLst>
              </a:tr>
              <a:tr h="1498595">
                <a:tc>
                  <a:txBody>
                    <a:bodyPr/>
                    <a:lstStyle/>
                    <a:p>
                      <a:pPr marL="0" marR="38100" algn="just" defTabSz="914400" rtl="0" eaLnBrk="1" latinLnBrk="0" hangingPunct="1">
                        <a:lnSpc>
                          <a:spcPct val="115000"/>
                        </a:lnSpc>
                        <a:spcBef>
                          <a:spcPts val="300"/>
                        </a:spcBef>
                        <a:spcAft>
                          <a:spcPts val="300"/>
                        </a:spcAft>
                        <a:buNone/>
                      </a:pPr>
                      <a:r>
                        <a:rPr lang="en-US" sz="1700" b="0" kern="0" dirty="0">
                          <a:solidFill>
                            <a:schemeClr val="tx1"/>
                          </a:solidFill>
                          <a:effectLst/>
                          <a:latin typeface="Times New Roman" panose="02020603050405020304" pitchFamily="18" charset="0"/>
                          <a:ea typeface="+mn-ea"/>
                          <a:cs typeface="Times New Roman" panose="02020603050405020304" pitchFamily="18" charset="0"/>
                        </a:rPr>
                        <a:t>2️. </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Lưu trữ danh mục và chi tiết phân quyền cho cán bộ tiếp nhận, xử lý hồ sơ</a:t>
                      </a:r>
                      <a:r>
                        <a:rPr lang="en-VN" sz="1700" b="0" dirty="0">
                          <a:solidFill>
                            <a:schemeClr val="tx1"/>
                          </a:solidFill>
                          <a:effectLst/>
                          <a:latin typeface="Times New Roman" panose="02020603050405020304" pitchFamily="18" charset="0"/>
                          <a:cs typeface="Times New Roman" panose="02020603050405020304" pitchFamily="18" charset="0"/>
                        </a:rPr>
                        <a:t> </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just" defTabSz="914400" rtl="0" eaLnBrk="1" latinLnBrk="0" hangingPunct="1">
                        <a:lnSpc>
                          <a:spcPct val="115000"/>
                        </a:lnSpc>
                        <a:spcBef>
                          <a:spcPts val="300"/>
                        </a:spcBef>
                        <a:spcAft>
                          <a:spcPts val="300"/>
                        </a:spcAft>
                        <a:buNone/>
                      </a:pPr>
                      <a:r>
                        <a:rPr lang="vi-VN" sz="1700" b="0" kern="1200" dirty="0">
                          <a:solidFill>
                            <a:schemeClr val="tx1"/>
                          </a:solidFill>
                          <a:effectLst/>
                          <a:latin typeface="Times New Roman" panose="02020603050405020304" pitchFamily="18" charset="0"/>
                          <a:ea typeface="+mn-ea"/>
                          <a:cs typeface="Times New Roman" panose="02020603050405020304" pitchFamily="18" charset="0"/>
                        </a:rPr>
                        <a:t>Sau khi cán bộ hoàn thành đăng nhập vào HTTT giải quyết TTHC của bộ, ngành, bộ phân quyền sẽ được gửi từ Hệ thống điều phối giải quyết TTHC đến HTTT giải quyết TTHC của bộ, ngành để cá nhân hoá giao diện phù hợp với vai trò, thẩm quyền của cán bộ</a:t>
                      </a:r>
                      <a:r>
                        <a:rPr lang="en-VN" sz="1700" b="0" dirty="0">
                          <a:solidFill>
                            <a:schemeClr val="tx1"/>
                          </a:solidFill>
                          <a:effectLst/>
                          <a:latin typeface="Times New Roman" panose="02020603050405020304" pitchFamily="18" charset="0"/>
                          <a:cs typeface="Times New Roman" panose="02020603050405020304" pitchFamily="18" charset="0"/>
                        </a:rPr>
                        <a:t> </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165496"/>
                  </a:ext>
                </a:extLst>
              </a:tr>
              <a:tr h="964384">
                <a:tc>
                  <a:txBody>
                    <a:bodyPr/>
                    <a:lstStyle/>
                    <a:p>
                      <a:pPr marL="0" marR="38100" algn="just" defTabSz="914400" rtl="0" eaLnBrk="1" latinLnBrk="0" hangingPunct="1">
                        <a:lnSpc>
                          <a:spcPct val="115000"/>
                        </a:lnSpc>
                        <a:spcBef>
                          <a:spcPts val="300"/>
                        </a:spcBef>
                        <a:spcAft>
                          <a:spcPts val="300"/>
                        </a:spcAft>
                        <a:buNone/>
                      </a:pPr>
                      <a:r>
                        <a:rPr lang="en-US" sz="1700" b="0" kern="0" dirty="0">
                          <a:solidFill>
                            <a:schemeClr val="tx1"/>
                          </a:solidFill>
                          <a:effectLst/>
                          <a:latin typeface="Times New Roman" panose="02020603050405020304" pitchFamily="18" charset="0"/>
                          <a:ea typeface="+mn-ea"/>
                          <a:cs typeface="Times New Roman" panose="02020603050405020304" pitchFamily="18" charset="0"/>
                        </a:rPr>
                        <a:t>3️. </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Xử lý log và thông báo đến cán bộ</a:t>
                      </a:r>
                      <a:r>
                        <a:rPr lang="en-VN" sz="1700" b="0" dirty="0">
                          <a:solidFill>
                            <a:schemeClr val="tx1"/>
                          </a:solidFill>
                          <a:effectLst/>
                          <a:latin typeface="Times New Roman" panose="02020603050405020304" pitchFamily="18" charset="0"/>
                          <a:cs typeface="Times New Roman" panose="02020603050405020304" pitchFamily="18" charset="0"/>
                        </a:rPr>
                        <a:t> </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1700" b="0" kern="1200" dirty="0">
                          <a:solidFill>
                            <a:schemeClr val="tx1"/>
                          </a:solidFill>
                          <a:effectLst/>
                          <a:latin typeface="Times New Roman" panose="02020603050405020304" pitchFamily="18" charset="0"/>
                          <a:ea typeface="+mn-ea"/>
                          <a:cs typeface="Times New Roman" panose="02020603050405020304" pitchFamily="18" charset="0"/>
                        </a:rPr>
                        <a:t>Đây là nhóm chức năng lưu trữ nhật ký khai thác, sử dụng hệ thống và nhóm chức năng đẩy thông báo đến người dùng (notification).</a:t>
                      </a:r>
                      <a:endParaRPr lang="en-VN" sz="17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966524"/>
                  </a:ext>
                </a:extLst>
              </a:tr>
              <a:tr h="1387122">
                <a:tc>
                  <a:txBody>
                    <a:bodyPr/>
                    <a:lstStyle/>
                    <a:p>
                      <a:pPr marL="0" marR="38100" algn="just" defTabSz="914400" rtl="0" eaLnBrk="1" latinLnBrk="0" hangingPunct="1">
                        <a:lnSpc>
                          <a:spcPct val="115000"/>
                        </a:lnSpc>
                        <a:spcBef>
                          <a:spcPts val="300"/>
                        </a:spcBef>
                        <a:spcAft>
                          <a:spcPts val="300"/>
                        </a:spcAft>
                        <a:buNone/>
                      </a:pPr>
                      <a:r>
                        <a:rPr lang="en-US" sz="1700" b="0" kern="0" dirty="0">
                          <a:solidFill>
                            <a:schemeClr val="tx1"/>
                          </a:solidFill>
                          <a:effectLst/>
                          <a:latin typeface="Times New Roman" panose="02020603050405020304" pitchFamily="18" charset="0"/>
                          <a:ea typeface="+mn-ea"/>
                          <a:cs typeface="Times New Roman" panose="02020603050405020304" pitchFamily="18" charset="0"/>
                        </a:rPr>
                        <a:t>4️. </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Theo dõi điều phối</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b="0" kern="1200" dirty="0" err="1">
                          <a:solidFill>
                            <a:schemeClr val="tx1"/>
                          </a:solidFill>
                          <a:effectLst/>
                          <a:latin typeface="Times New Roman" panose="02020603050405020304" pitchFamily="18" charset="0"/>
                          <a:ea typeface="+mn-ea"/>
                          <a:cs typeface="Times New Roman" panose="02020603050405020304" pitchFamily="18" charset="0"/>
                        </a:rPr>
                        <a:t>Dịch</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b="0" kern="1200" dirty="0" err="1">
                          <a:solidFill>
                            <a:schemeClr val="tx1"/>
                          </a:solidFill>
                          <a:effectLst/>
                          <a:latin typeface="Times New Roman" panose="02020603050405020304" pitchFamily="18" charset="0"/>
                          <a:ea typeface="+mn-ea"/>
                          <a:cs typeface="Times New Roman" panose="02020603050405020304" pitchFamily="18" charset="0"/>
                        </a:rPr>
                        <a:t>vụ</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b="0" kern="1200" dirty="0" err="1">
                          <a:solidFill>
                            <a:schemeClr val="tx1"/>
                          </a:solidFill>
                          <a:effectLst/>
                          <a:latin typeface="Times New Roman" panose="02020603050405020304" pitchFamily="18" charset="0"/>
                          <a:ea typeface="+mn-ea"/>
                          <a:cs typeface="Times New Roman" panose="02020603050405020304" pitchFamily="18" charset="0"/>
                        </a:rPr>
                        <a:t>công</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 (DVC)</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 liên thông</a:t>
                      </a:r>
                      <a:r>
                        <a:rPr lang="en-VN" sz="1700" b="0" dirty="0">
                          <a:solidFill>
                            <a:schemeClr val="tx1"/>
                          </a:solidFill>
                          <a:effectLst/>
                          <a:latin typeface="Times New Roman" panose="02020603050405020304" pitchFamily="18" charset="0"/>
                          <a:cs typeface="Times New Roman" panose="02020603050405020304" pitchFamily="18" charset="0"/>
                        </a:rPr>
                        <a:t> </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8100" algn="just" defTabSz="914400" rtl="0" eaLnBrk="1" latinLnBrk="0" hangingPunct="1">
                        <a:lnSpc>
                          <a:spcPct val="115000"/>
                        </a:lnSpc>
                        <a:spcBef>
                          <a:spcPts val="300"/>
                        </a:spcBef>
                        <a:spcAft>
                          <a:spcPts val="300"/>
                        </a:spcAft>
                        <a:buNone/>
                      </a:pPr>
                      <a:r>
                        <a:rPr lang="vi-VN" sz="1700" b="0" kern="1200" dirty="0">
                          <a:solidFill>
                            <a:schemeClr val="tx1"/>
                          </a:solidFill>
                          <a:effectLst/>
                          <a:latin typeface="Times New Roman" panose="02020603050405020304" pitchFamily="18" charset="0"/>
                          <a:ea typeface="+mn-ea"/>
                          <a:cs typeface="Times New Roman" panose="02020603050405020304" pitchFamily="18" charset="0"/>
                        </a:rPr>
                        <a:t>Đây là nhóm chức năng mang tính điều phối xử lý đối với các dịch vụ công liên thông, cho phép thiết lập, cấu hình các luồng quy trình tương ứng với quy trình xử lý liên thông gồm nhiều bước xử lý tại những HTTT giải quyết TTHC của bộ, ngành. Sau khi HTTT giải quyết TTHC của bộ, ngành đứng đầu chuỗi liên thông xử lý xong hồ sơ, kết quả xử lý phải trả về Hệ thống điều phối giải quyết TTHC để chuyển trạng thái và Hệ thống điều phối giải quyết TTHC sẽ tiếp tục đẩy hồ sơ liên thông đến HTTT giải quyết TTHC của bộ, ngành tiếp theo... Kết quả giải quyết </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DVC</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 liên thông sẽ được tập trung tại cơ quan trả kết quả cho người dân theo quy định; đồng thời, lưu trữ vào kho quản lý dữ liệu điện tử của tổ chức, cá nhân và gửi về Cổng </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DVCQG</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 Đối với các TTHC thuộc cơ chế một cửa quốc gia, một cửa ASEAN thì kết quả sẽ được gửi về HTTT giải quyết TTHC của Bộ Tài chính để tiếp tục triển khai các bước theo quy định. </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06118"/>
                  </a:ext>
                </a:extLst>
              </a:tr>
              <a:tr h="1024363">
                <a:tc>
                  <a:txBody>
                    <a:bodyPr/>
                    <a:lstStyle/>
                    <a:p>
                      <a:pPr marL="0" marR="38100" algn="just" defTabSz="914400" rtl="0" eaLnBrk="1" latinLnBrk="0" hangingPunct="1">
                        <a:lnSpc>
                          <a:spcPct val="115000"/>
                        </a:lnSpc>
                        <a:spcBef>
                          <a:spcPts val="300"/>
                        </a:spcBef>
                        <a:spcAft>
                          <a:spcPts val="300"/>
                        </a:spcAft>
                        <a:buNone/>
                      </a:pPr>
                      <a:r>
                        <a:rPr lang="en-US" sz="1700" b="0" kern="0" dirty="0">
                          <a:solidFill>
                            <a:schemeClr val="tx1"/>
                          </a:solidFill>
                          <a:effectLst/>
                          <a:latin typeface="Times New Roman" panose="02020603050405020304" pitchFamily="18" charset="0"/>
                          <a:ea typeface="+mn-ea"/>
                          <a:cs typeface="Times New Roman" panose="02020603050405020304" pitchFamily="18" charset="0"/>
                        </a:rPr>
                        <a:t>5️. </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Giám sát, đo lường</a:t>
                      </a:r>
                      <a:r>
                        <a:rPr lang="en-VN" sz="1700" b="0" dirty="0">
                          <a:solidFill>
                            <a:schemeClr val="tx1"/>
                          </a:solidFill>
                          <a:effectLst/>
                          <a:latin typeface="Times New Roman" panose="02020603050405020304" pitchFamily="18" charset="0"/>
                          <a:cs typeface="Times New Roman" panose="02020603050405020304" pitchFamily="18" charset="0"/>
                        </a:rPr>
                        <a:t> </a:t>
                      </a:r>
                      <a:endParaRPr lang="en-US" sz="1700" b="0" kern="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1700" b="0" kern="1200" dirty="0">
                          <a:solidFill>
                            <a:schemeClr val="tx1"/>
                          </a:solidFill>
                          <a:effectLst/>
                          <a:latin typeface="Times New Roman" panose="02020603050405020304" pitchFamily="18" charset="0"/>
                          <a:ea typeface="+mn-ea"/>
                          <a:cs typeface="Times New Roman" panose="02020603050405020304" pitchFamily="18" charset="0"/>
                        </a:rPr>
                        <a:t>Các bộ, ngành nâng cấp, hoàn thiện </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HTTT</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 giải quyết </a:t>
                      </a:r>
                      <a:r>
                        <a:rPr lang="en-US" sz="1700" b="0" kern="1200" dirty="0">
                          <a:solidFill>
                            <a:schemeClr val="tx1"/>
                          </a:solidFill>
                          <a:effectLst/>
                          <a:latin typeface="Times New Roman" panose="02020603050405020304" pitchFamily="18" charset="0"/>
                          <a:ea typeface="+mn-ea"/>
                          <a:cs typeface="Times New Roman" panose="02020603050405020304" pitchFamily="18" charset="0"/>
                        </a:rPr>
                        <a:t>TTHC</a:t>
                      </a:r>
                      <a:r>
                        <a:rPr lang="vi-VN" sz="1700" b="0" kern="1200" dirty="0">
                          <a:solidFill>
                            <a:schemeClr val="tx1"/>
                          </a:solidFill>
                          <a:effectLst/>
                          <a:latin typeface="Times New Roman" panose="02020603050405020304" pitchFamily="18" charset="0"/>
                          <a:ea typeface="+mn-ea"/>
                          <a:cs typeface="Times New Roman" panose="02020603050405020304" pitchFamily="18" charset="0"/>
                        </a:rPr>
                        <a:t> tập trung do mình phụ trách, cấu hình biểu mẫu điện tử tương tác, quy trình điện tử triển khai xuyên suốt từ cấp bộ đến cấp tỉnh và cấp xã; đảm bảo tuân thủ kiến trúc chung (Bộ Tài chính, Bộ Quốc phòng, Bộ Xây dựng, Bộ Nông nghiệp và Môi trường, các bộ khác có liên quan, … thực hiện giải quyết TTHC theo cơ chế một cửa quốc gia, một cửa ASEAN) việc triển khai được thực hiện phù hợp với mô hình hiện có và bảo đảm kết nối, chia sẻ dữ liệu thống nhất.</a:t>
                      </a:r>
                      <a:endParaRPr lang="en-VN" sz="17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7338" marR="7338" marT="7338" marB="73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17379"/>
                  </a:ext>
                </a:extLst>
              </a:tr>
            </a:tbl>
          </a:graphicData>
        </a:graphic>
      </p:graphicFrame>
    </p:spTree>
    <p:extLst>
      <p:ext uri="{BB962C8B-B14F-4D97-AF65-F5344CB8AC3E}">
        <p14:creationId xmlns:p14="http://schemas.microsoft.com/office/powerpoint/2010/main" val="28602395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0619D-CE87-FB44-FE4D-75676AD2CFD5}"/>
            </a:ext>
          </a:extLst>
        </p:cNvPr>
        <p:cNvGrpSpPr/>
        <p:nvPr/>
      </p:nvGrpSpPr>
      <p:grpSpPr>
        <a:xfrm>
          <a:off x="0" y="0"/>
          <a:ext cx="0" cy="0"/>
          <a:chOff x="0" y="0"/>
          <a:chExt cx="0" cy="0"/>
        </a:xfrm>
      </p:grpSpPr>
      <p:pic>
        <p:nvPicPr>
          <p:cNvPr id="1026" name="Picture 2" descr="Tô màu Bản đồ Việt Nam theo tỉnh - Trang Tô Màu Cho Bé">
            <a:extLst>
              <a:ext uri="{FF2B5EF4-FFF2-40B4-BE49-F238E27FC236}">
                <a16:creationId xmlns:a16="http://schemas.microsoft.com/office/drawing/2014/main" id="{CD8F8186-EE09-3480-0878-475EA9BD3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008" y="9555480"/>
            <a:ext cx="8229600" cy="82296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6D0A9CC5-5313-77E5-7085-34656B29D2B1}"/>
              </a:ext>
            </a:extLst>
          </p:cNvPr>
          <p:cNvGrpSpPr/>
          <p:nvPr/>
        </p:nvGrpSpPr>
        <p:grpSpPr>
          <a:xfrm>
            <a:off x="2060642" y="931551"/>
            <a:ext cx="3119960" cy="2810622"/>
            <a:chOff x="2894307" y="788253"/>
            <a:chExt cx="5026316" cy="4527966"/>
          </a:xfrm>
          <a:solidFill>
            <a:schemeClr val="accent4"/>
          </a:solidFill>
        </p:grpSpPr>
        <p:grpSp>
          <p:nvGrpSpPr>
            <p:cNvPr id="18" name="Group 17">
              <a:extLst>
                <a:ext uri="{FF2B5EF4-FFF2-40B4-BE49-F238E27FC236}">
                  <a16:creationId xmlns:a16="http://schemas.microsoft.com/office/drawing/2014/main" id="{A4F53F37-719F-6857-4750-3AA03FABB29D}"/>
                </a:ext>
              </a:extLst>
            </p:cNvPr>
            <p:cNvGrpSpPr/>
            <p:nvPr/>
          </p:nvGrpSpPr>
          <p:grpSpPr>
            <a:xfrm>
              <a:off x="3617375" y="788253"/>
              <a:ext cx="4303248" cy="4527966"/>
              <a:chOff x="5266044" y="3820965"/>
              <a:chExt cx="2472245" cy="2601348"/>
            </a:xfrm>
            <a:grpFill/>
          </p:grpSpPr>
          <p:sp>
            <p:nvSpPr>
              <p:cNvPr id="11" name="Freeform: Shape 10">
                <a:extLst>
                  <a:ext uri="{FF2B5EF4-FFF2-40B4-BE49-F238E27FC236}">
                    <a16:creationId xmlns:a16="http://schemas.microsoft.com/office/drawing/2014/main" id="{1B7C80E2-D2B1-9CD2-1563-54C373EAD025}"/>
                  </a:ext>
                </a:extLst>
              </p:cNvPr>
              <p:cNvSpPr/>
              <p:nvPr/>
            </p:nvSpPr>
            <p:spPr>
              <a:xfrm>
                <a:off x="6011852" y="5793663"/>
                <a:ext cx="266700" cy="628650"/>
              </a:xfrm>
              <a:custGeom>
                <a:avLst/>
                <a:gdLst>
                  <a:gd name="connsiteX0" fmla="*/ 7144 w 266700"/>
                  <a:gd name="connsiteY0" fmla="*/ 243364 h 628650"/>
                  <a:gd name="connsiteX1" fmla="*/ 259556 w 266700"/>
                  <a:gd name="connsiteY1" fmla="*/ 627221 h 628650"/>
                  <a:gd name="connsiteX2" fmla="*/ 193834 w 266700"/>
                  <a:gd name="connsiteY2" fmla="*/ 7144 h 628650"/>
                </a:gdLst>
                <a:ahLst/>
                <a:cxnLst>
                  <a:cxn ang="0">
                    <a:pos x="connsiteX0" y="connsiteY0"/>
                  </a:cxn>
                  <a:cxn ang="0">
                    <a:pos x="connsiteX1" y="connsiteY1"/>
                  </a:cxn>
                  <a:cxn ang="0">
                    <a:pos x="connsiteX2" y="connsiteY2"/>
                  </a:cxn>
                </a:cxnLst>
                <a:rect l="l" t="t" r="r" b="b"/>
                <a:pathLst>
                  <a:path w="266700" h="628650">
                    <a:moveTo>
                      <a:pt x="7144" y="243364"/>
                    </a:moveTo>
                    <a:lnTo>
                      <a:pt x="259556" y="627221"/>
                    </a:lnTo>
                    <a:lnTo>
                      <a:pt x="19383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2" name="Freeform: Shape 11">
                <a:extLst>
                  <a:ext uri="{FF2B5EF4-FFF2-40B4-BE49-F238E27FC236}">
                    <a16:creationId xmlns:a16="http://schemas.microsoft.com/office/drawing/2014/main" id="{5571A27D-7DBB-2D13-2243-B834BEBD2822}"/>
                  </a:ext>
                </a:extLst>
              </p:cNvPr>
              <p:cNvSpPr/>
              <p:nvPr/>
            </p:nvSpPr>
            <p:spPr>
              <a:xfrm>
                <a:off x="6016614" y="5793663"/>
                <a:ext cx="228600" cy="342900"/>
              </a:xfrm>
              <a:custGeom>
                <a:avLst/>
                <a:gdLst>
                  <a:gd name="connsiteX0" fmla="*/ 7144 w 228600"/>
                  <a:gd name="connsiteY0" fmla="*/ 243364 h 342900"/>
                  <a:gd name="connsiteX1" fmla="*/ 224314 w 228600"/>
                  <a:gd name="connsiteY1" fmla="*/ 340519 h 342900"/>
                  <a:gd name="connsiteX2" fmla="*/ 189071 w 228600"/>
                  <a:gd name="connsiteY2" fmla="*/ 7144 h 342900"/>
                </a:gdLst>
                <a:ahLst/>
                <a:cxnLst>
                  <a:cxn ang="0">
                    <a:pos x="connsiteX0" y="connsiteY0"/>
                  </a:cxn>
                  <a:cxn ang="0">
                    <a:pos x="connsiteX1" y="connsiteY1"/>
                  </a:cxn>
                  <a:cxn ang="0">
                    <a:pos x="connsiteX2" y="connsiteY2"/>
                  </a:cxn>
                </a:cxnLst>
                <a:rect l="l" t="t" r="r" b="b"/>
                <a:pathLst>
                  <a:path w="228600" h="342900">
                    <a:moveTo>
                      <a:pt x="7144" y="243364"/>
                    </a:moveTo>
                    <a:lnTo>
                      <a:pt x="224314" y="340519"/>
                    </a:lnTo>
                    <a:lnTo>
                      <a:pt x="189071"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3" name="Freeform: Shape 12">
                <a:extLst>
                  <a:ext uri="{FF2B5EF4-FFF2-40B4-BE49-F238E27FC236}">
                    <a16:creationId xmlns:a16="http://schemas.microsoft.com/office/drawing/2014/main" id="{D9D5AE6F-12D4-E89C-A1C5-3DB15AC222D0}"/>
                  </a:ext>
                </a:extLst>
              </p:cNvPr>
              <p:cNvSpPr/>
              <p:nvPr/>
            </p:nvSpPr>
            <p:spPr>
              <a:xfrm>
                <a:off x="6002327" y="5438381"/>
                <a:ext cx="914400" cy="609600"/>
              </a:xfrm>
              <a:custGeom>
                <a:avLst/>
                <a:gdLst>
                  <a:gd name="connsiteX0" fmla="*/ 915829 w 914400"/>
                  <a:gd name="connsiteY0" fmla="*/ 362426 h 609600"/>
                  <a:gd name="connsiteX1" fmla="*/ 7144 w 914400"/>
                  <a:gd name="connsiteY1" fmla="*/ 603409 h 609600"/>
                  <a:gd name="connsiteX2" fmla="*/ 411004 w 914400"/>
                  <a:gd name="connsiteY2" fmla="*/ 7144 h 609600"/>
                </a:gdLst>
                <a:ahLst/>
                <a:cxnLst>
                  <a:cxn ang="0">
                    <a:pos x="connsiteX0" y="connsiteY0"/>
                  </a:cxn>
                  <a:cxn ang="0">
                    <a:pos x="connsiteX1" y="connsiteY1"/>
                  </a:cxn>
                  <a:cxn ang="0">
                    <a:pos x="connsiteX2" y="connsiteY2"/>
                  </a:cxn>
                </a:cxnLst>
                <a:rect l="l" t="t" r="r" b="b"/>
                <a:pathLst>
                  <a:path w="914400" h="609600">
                    <a:moveTo>
                      <a:pt x="915829" y="362426"/>
                    </a:moveTo>
                    <a:lnTo>
                      <a:pt x="7144" y="603409"/>
                    </a:lnTo>
                    <a:lnTo>
                      <a:pt x="411004"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4" name="Freeform: Shape 13">
                <a:extLst>
                  <a:ext uri="{FF2B5EF4-FFF2-40B4-BE49-F238E27FC236}">
                    <a16:creationId xmlns:a16="http://schemas.microsoft.com/office/drawing/2014/main" id="{AEE0A218-9338-29FD-B9BD-542CA89D8989}"/>
                  </a:ext>
                </a:extLst>
              </p:cNvPr>
              <p:cNvSpPr/>
              <p:nvPr/>
            </p:nvSpPr>
            <p:spPr>
              <a:xfrm>
                <a:off x="6188064" y="5469813"/>
                <a:ext cx="733425" cy="333375"/>
              </a:xfrm>
              <a:custGeom>
                <a:avLst/>
                <a:gdLst>
                  <a:gd name="connsiteX0" fmla="*/ 730091 w 733425"/>
                  <a:gd name="connsiteY0" fmla="*/ 330994 h 333375"/>
                  <a:gd name="connsiteX1" fmla="*/ 7144 w 733425"/>
                  <a:gd name="connsiteY1" fmla="*/ 305276 h 333375"/>
                  <a:gd name="connsiteX2" fmla="*/ 198596 w 733425"/>
                  <a:gd name="connsiteY2" fmla="*/ 7144 h 333375"/>
                </a:gdLst>
                <a:ahLst/>
                <a:cxnLst>
                  <a:cxn ang="0">
                    <a:pos x="connsiteX0" y="connsiteY0"/>
                  </a:cxn>
                  <a:cxn ang="0">
                    <a:pos x="connsiteX1" y="connsiteY1"/>
                  </a:cxn>
                  <a:cxn ang="0">
                    <a:pos x="connsiteX2" y="connsiteY2"/>
                  </a:cxn>
                </a:cxnLst>
                <a:rect l="l" t="t" r="r" b="b"/>
                <a:pathLst>
                  <a:path w="733425" h="333375">
                    <a:moveTo>
                      <a:pt x="730091" y="330994"/>
                    </a:moveTo>
                    <a:lnTo>
                      <a:pt x="7144" y="305276"/>
                    </a:lnTo>
                    <a:lnTo>
                      <a:pt x="19859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5" name="Freeform: Shape 14">
                <a:extLst>
                  <a:ext uri="{FF2B5EF4-FFF2-40B4-BE49-F238E27FC236}">
                    <a16:creationId xmlns:a16="http://schemas.microsoft.com/office/drawing/2014/main" id="{9F0942FA-62F6-EF8C-92C7-E42089A15BB8}"/>
                  </a:ext>
                </a:extLst>
              </p:cNvPr>
              <p:cNvSpPr/>
              <p:nvPr/>
            </p:nvSpPr>
            <p:spPr>
              <a:xfrm>
                <a:off x="5266044" y="5024043"/>
                <a:ext cx="1819275" cy="781050"/>
              </a:xfrm>
              <a:custGeom>
                <a:avLst/>
                <a:gdLst>
                  <a:gd name="connsiteX0" fmla="*/ 7144 w 1819275"/>
                  <a:gd name="connsiteY0" fmla="*/ 210026 h 781050"/>
                  <a:gd name="connsiteX1" fmla="*/ 1652111 w 1819275"/>
                  <a:gd name="connsiteY1" fmla="*/ 776764 h 781050"/>
                  <a:gd name="connsiteX2" fmla="*/ 1814036 w 1819275"/>
                  <a:gd name="connsiteY2" fmla="*/ 7144 h 781050"/>
                </a:gdLst>
                <a:ahLst/>
                <a:cxnLst>
                  <a:cxn ang="0">
                    <a:pos x="connsiteX0" y="connsiteY0"/>
                  </a:cxn>
                  <a:cxn ang="0">
                    <a:pos x="connsiteX1" y="connsiteY1"/>
                  </a:cxn>
                  <a:cxn ang="0">
                    <a:pos x="connsiteX2" y="connsiteY2"/>
                  </a:cxn>
                </a:cxnLst>
                <a:rect l="l" t="t" r="r" b="b"/>
                <a:pathLst>
                  <a:path w="1819275" h="781050">
                    <a:moveTo>
                      <a:pt x="7144" y="210026"/>
                    </a:moveTo>
                    <a:lnTo>
                      <a:pt x="1652111" y="776764"/>
                    </a:lnTo>
                    <a:lnTo>
                      <a:pt x="1814036"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6" name="Freeform: Shape 15">
                <a:extLst>
                  <a:ext uri="{FF2B5EF4-FFF2-40B4-BE49-F238E27FC236}">
                    <a16:creationId xmlns:a16="http://schemas.microsoft.com/office/drawing/2014/main" id="{7C435F60-04B8-7CF9-6181-D4F436F66C17}"/>
                  </a:ext>
                </a:extLst>
              </p:cNvPr>
              <p:cNvSpPr/>
              <p:nvPr/>
            </p:nvSpPr>
            <p:spPr>
              <a:xfrm>
                <a:off x="5266044" y="5140248"/>
                <a:ext cx="1790700" cy="304800"/>
              </a:xfrm>
              <a:custGeom>
                <a:avLst/>
                <a:gdLst>
                  <a:gd name="connsiteX0" fmla="*/ 7144 w 1790700"/>
                  <a:gd name="connsiteY0" fmla="*/ 93821 h 304800"/>
                  <a:gd name="connsiteX1" fmla="*/ 1727359 w 1790700"/>
                  <a:gd name="connsiteY1" fmla="*/ 305276 h 304800"/>
                  <a:gd name="connsiteX2" fmla="*/ 1792129 w 1790700"/>
                  <a:gd name="connsiteY2" fmla="*/ 7144 h 304800"/>
                </a:gdLst>
                <a:ahLst/>
                <a:cxnLst>
                  <a:cxn ang="0">
                    <a:pos x="connsiteX0" y="connsiteY0"/>
                  </a:cxn>
                  <a:cxn ang="0">
                    <a:pos x="connsiteX1" y="connsiteY1"/>
                  </a:cxn>
                  <a:cxn ang="0">
                    <a:pos x="connsiteX2" y="connsiteY2"/>
                  </a:cxn>
                </a:cxnLst>
                <a:rect l="l" t="t" r="r" b="b"/>
                <a:pathLst>
                  <a:path w="1790700" h="304800">
                    <a:moveTo>
                      <a:pt x="7144" y="93821"/>
                    </a:moveTo>
                    <a:lnTo>
                      <a:pt x="1727359" y="305276"/>
                    </a:lnTo>
                    <a:lnTo>
                      <a:pt x="1792129" y="714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17" name="Freeform: Shape 16">
                <a:extLst>
                  <a:ext uri="{FF2B5EF4-FFF2-40B4-BE49-F238E27FC236}">
                    <a16:creationId xmlns:a16="http://schemas.microsoft.com/office/drawing/2014/main" id="{B074B186-94D9-B742-1421-395A02F8346D}"/>
                  </a:ext>
                </a:extLst>
              </p:cNvPr>
              <p:cNvSpPr/>
              <p:nvPr/>
            </p:nvSpPr>
            <p:spPr>
              <a:xfrm>
                <a:off x="5273188" y="3820965"/>
                <a:ext cx="2465101" cy="1458824"/>
              </a:xfrm>
              <a:custGeom>
                <a:avLst/>
                <a:gdLst>
                  <a:gd name="connsiteX0" fmla="*/ 92869 w 2847975"/>
                  <a:gd name="connsiteY0" fmla="*/ 282416 h 1504950"/>
                  <a:gd name="connsiteX1" fmla="*/ 2715101 w 2847975"/>
                  <a:gd name="connsiteY1" fmla="*/ 7144 h 1504950"/>
                  <a:gd name="connsiteX2" fmla="*/ 2843689 w 2847975"/>
                  <a:gd name="connsiteY2" fmla="*/ 1497806 h 1504950"/>
                  <a:gd name="connsiteX3" fmla="*/ 7144 w 2847975"/>
                  <a:gd name="connsiteY3" fmla="*/ 1452086 h 1504950"/>
                  <a:gd name="connsiteX0" fmla="*/ 85725 w 2836545"/>
                  <a:gd name="connsiteY0" fmla="*/ 243434 h 1458824"/>
                  <a:gd name="connsiteX1" fmla="*/ 2400189 w 2836545"/>
                  <a:gd name="connsiteY1" fmla="*/ 0 h 1458824"/>
                  <a:gd name="connsiteX2" fmla="*/ 2836545 w 2836545"/>
                  <a:gd name="connsiteY2" fmla="*/ 1458824 h 1458824"/>
                  <a:gd name="connsiteX3" fmla="*/ 0 w 2836545"/>
                  <a:gd name="connsiteY3" fmla="*/ 1413104 h 1458824"/>
                  <a:gd name="connsiteX4" fmla="*/ 85725 w 2836545"/>
                  <a:gd name="connsiteY4" fmla="*/ 243434 h 1458824"/>
                  <a:gd name="connsiteX0" fmla="*/ 85725 w 2465101"/>
                  <a:gd name="connsiteY0" fmla="*/ 243434 h 1458824"/>
                  <a:gd name="connsiteX1" fmla="*/ 2400189 w 2465101"/>
                  <a:gd name="connsiteY1" fmla="*/ 0 h 1458824"/>
                  <a:gd name="connsiteX2" fmla="*/ 2465101 w 2465101"/>
                  <a:gd name="connsiteY2" fmla="*/ 1458824 h 1458824"/>
                  <a:gd name="connsiteX3" fmla="*/ 0 w 2465101"/>
                  <a:gd name="connsiteY3" fmla="*/ 1413104 h 1458824"/>
                  <a:gd name="connsiteX4" fmla="*/ 85725 w 2465101"/>
                  <a:gd name="connsiteY4" fmla="*/ 243434 h 1458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101" h="1458824">
                    <a:moveTo>
                      <a:pt x="85725" y="243434"/>
                    </a:moveTo>
                    <a:lnTo>
                      <a:pt x="2400189" y="0"/>
                    </a:lnTo>
                    <a:lnTo>
                      <a:pt x="2465101" y="1458824"/>
                    </a:lnTo>
                    <a:lnTo>
                      <a:pt x="0" y="1413104"/>
                    </a:lnTo>
                    <a:lnTo>
                      <a:pt x="85725" y="24343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sp>
          <p:nvSpPr>
            <p:cNvPr id="21" name="Freeform: Shape 20">
              <a:extLst>
                <a:ext uri="{FF2B5EF4-FFF2-40B4-BE49-F238E27FC236}">
                  <a16:creationId xmlns:a16="http://schemas.microsoft.com/office/drawing/2014/main" id="{DCE2DE16-5EC7-4EAF-3FD1-366A93646387}"/>
                </a:ext>
              </a:extLst>
            </p:cNvPr>
            <p:cNvSpPr/>
            <p:nvPr/>
          </p:nvSpPr>
          <p:spPr>
            <a:xfrm rot="1779947">
              <a:off x="3205947" y="3169645"/>
              <a:ext cx="247650" cy="238125"/>
            </a:xfrm>
            <a:custGeom>
              <a:avLst/>
              <a:gdLst>
                <a:gd name="connsiteX0" fmla="*/ 71914 w 247650"/>
                <a:gd name="connsiteY0" fmla="*/ 231934 h 238125"/>
                <a:gd name="connsiteX1" fmla="*/ 242411 w 247650"/>
                <a:gd name="connsiteY1" fmla="*/ 7144 h 238125"/>
                <a:gd name="connsiteX2" fmla="*/ 7144 w 247650"/>
                <a:gd name="connsiteY2" fmla="*/ 34766 h 238125"/>
              </a:gdLst>
              <a:ahLst/>
              <a:cxnLst>
                <a:cxn ang="0">
                  <a:pos x="connsiteX0" y="connsiteY0"/>
                </a:cxn>
                <a:cxn ang="0">
                  <a:pos x="connsiteX1" y="connsiteY1"/>
                </a:cxn>
                <a:cxn ang="0">
                  <a:pos x="connsiteX2" y="connsiteY2"/>
                </a:cxn>
              </a:cxnLst>
              <a:rect l="l" t="t" r="r" b="b"/>
              <a:pathLst>
                <a:path w="247650" h="238125">
                  <a:moveTo>
                    <a:pt x="71914" y="231934"/>
                  </a:moveTo>
                  <a:lnTo>
                    <a:pt x="242411" y="7144"/>
                  </a:lnTo>
                  <a:lnTo>
                    <a:pt x="7144" y="34766"/>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2" name="Freeform: Shape 21">
              <a:extLst>
                <a:ext uri="{FF2B5EF4-FFF2-40B4-BE49-F238E27FC236}">
                  <a16:creationId xmlns:a16="http://schemas.microsoft.com/office/drawing/2014/main" id="{CBF9DC89-011E-A747-5490-952F4B6762BE}"/>
                </a:ext>
              </a:extLst>
            </p:cNvPr>
            <p:cNvSpPr/>
            <p:nvPr/>
          </p:nvSpPr>
          <p:spPr>
            <a:xfrm rot="20731799">
              <a:off x="3220235" y="3315378"/>
              <a:ext cx="409575" cy="342900"/>
            </a:xfrm>
            <a:custGeom>
              <a:avLst/>
              <a:gdLst>
                <a:gd name="connsiteX0" fmla="*/ 407194 w 409575"/>
                <a:gd name="connsiteY0" fmla="*/ 7144 h 342900"/>
                <a:gd name="connsiteX1" fmla="*/ 7144 w 409575"/>
                <a:gd name="connsiteY1" fmla="*/ 270986 h 342900"/>
                <a:gd name="connsiteX2" fmla="*/ 163354 w 409575"/>
                <a:gd name="connsiteY2" fmla="*/ 338614 h 342900"/>
              </a:gdLst>
              <a:ahLst/>
              <a:cxnLst>
                <a:cxn ang="0">
                  <a:pos x="connsiteX0" y="connsiteY0"/>
                </a:cxn>
                <a:cxn ang="0">
                  <a:pos x="connsiteX1" y="connsiteY1"/>
                </a:cxn>
                <a:cxn ang="0">
                  <a:pos x="connsiteX2" y="connsiteY2"/>
                </a:cxn>
              </a:cxnLst>
              <a:rect l="l" t="t" r="r" b="b"/>
              <a:pathLst>
                <a:path w="409575" h="342900">
                  <a:moveTo>
                    <a:pt x="407194" y="7144"/>
                  </a:moveTo>
                  <a:lnTo>
                    <a:pt x="7144" y="270986"/>
                  </a:lnTo>
                  <a:lnTo>
                    <a:pt x="163354" y="338614"/>
                  </a:ln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sp>
          <p:nvSpPr>
            <p:cNvPr id="23" name="Cross 22">
              <a:extLst>
                <a:ext uri="{FF2B5EF4-FFF2-40B4-BE49-F238E27FC236}">
                  <a16:creationId xmlns:a16="http://schemas.microsoft.com/office/drawing/2014/main" id="{EAB8CEF6-FCE6-4E68-5114-63348B58D1B8}"/>
                </a:ext>
              </a:extLst>
            </p:cNvPr>
            <p:cNvSpPr/>
            <p:nvPr/>
          </p:nvSpPr>
          <p:spPr>
            <a:xfrm rot="1642289">
              <a:off x="2894307" y="2939798"/>
              <a:ext cx="140339" cy="140339"/>
            </a:xfrm>
            <a:prstGeom prst="plus">
              <a:avLst>
                <a:gd name="adj" fmla="val 437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4" name="Star: 5 Points 23">
              <a:extLst>
                <a:ext uri="{FF2B5EF4-FFF2-40B4-BE49-F238E27FC236}">
                  <a16:creationId xmlns:a16="http://schemas.microsoft.com/office/drawing/2014/main" id="{374628A5-6AA3-AAD2-5BA8-3337C6D7EDC7}"/>
                </a:ext>
              </a:extLst>
            </p:cNvPr>
            <p:cNvSpPr/>
            <p:nvPr/>
          </p:nvSpPr>
          <p:spPr>
            <a:xfrm rot="1627316">
              <a:off x="3122393" y="3454277"/>
              <a:ext cx="155440" cy="155440"/>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latin typeface="Segoe UI" panose="020B0502040204020203" pitchFamily="34" charset="0"/>
              </a:endParaRPr>
            </a:p>
          </p:txBody>
        </p:sp>
        <p:sp>
          <p:nvSpPr>
            <p:cNvPr id="25" name="Freeform: Shape 24">
              <a:extLst>
                <a:ext uri="{FF2B5EF4-FFF2-40B4-BE49-F238E27FC236}">
                  <a16:creationId xmlns:a16="http://schemas.microsoft.com/office/drawing/2014/main" id="{14455CDD-8CC0-1C8B-A0B7-F94EC41D8E0C}"/>
                </a:ext>
              </a:extLst>
            </p:cNvPr>
            <p:cNvSpPr/>
            <p:nvPr/>
          </p:nvSpPr>
          <p:spPr>
            <a:xfrm rot="160678" flipV="1">
              <a:off x="3216871" y="2860160"/>
              <a:ext cx="291865" cy="238731"/>
            </a:xfrm>
            <a:custGeom>
              <a:avLst/>
              <a:gdLst>
                <a:gd name="connsiteX0" fmla="*/ 407194 w 409575"/>
                <a:gd name="connsiteY0" fmla="*/ 7144 h 342900"/>
                <a:gd name="connsiteX1" fmla="*/ 7144 w 409575"/>
                <a:gd name="connsiteY1" fmla="*/ 270986 h 342900"/>
                <a:gd name="connsiteX2" fmla="*/ 163354 w 409575"/>
                <a:gd name="connsiteY2" fmla="*/ 338614 h 342900"/>
                <a:gd name="connsiteX0" fmla="*/ 291865 w 291865"/>
                <a:gd name="connsiteY0" fmla="*/ 0 h 244921"/>
                <a:gd name="connsiteX1" fmla="*/ 0 w 291865"/>
                <a:gd name="connsiteY1" fmla="*/ 177293 h 244921"/>
                <a:gd name="connsiteX2" fmla="*/ 156210 w 291865"/>
                <a:gd name="connsiteY2" fmla="*/ 244921 h 244921"/>
                <a:gd name="connsiteX3" fmla="*/ 291865 w 291865"/>
                <a:gd name="connsiteY3" fmla="*/ 0 h 244921"/>
                <a:gd name="connsiteX0" fmla="*/ 291865 w 291865"/>
                <a:gd name="connsiteY0" fmla="*/ 0 h 202224"/>
                <a:gd name="connsiteX1" fmla="*/ 0 w 291865"/>
                <a:gd name="connsiteY1" fmla="*/ 177293 h 202224"/>
                <a:gd name="connsiteX2" fmla="*/ 138611 w 291865"/>
                <a:gd name="connsiteY2" fmla="*/ 202224 h 202224"/>
                <a:gd name="connsiteX3" fmla="*/ 291865 w 291865"/>
                <a:gd name="connsiteY3" fmla="*/ 0 h 202224"/>
              </a:gdLst>
              <a:ahLst/>
              <a:cxnLst>
                <a:cxn ang="0">
                  <a:pos x="connsiteX0" y="connsiteY0"/>
                </a:cxn>
                <a:cxn ang="0">
                  <a:pos x="connsiteX1" y="connsiteY1"/>
                </a:cxn>
                <a:cxn ang="0">
                  <a:pos x="connsiteX2" y="connsiteY2"/>
                </a:cxn>
                <a:cxn ang="0">
                  <a:pos x="connsiteX3" y="connsiteY3"/>
                </a:cxn>
              </a:cxnLst>
              <a:rect l="l" t="t" r="r" b="b"/>
              <a:pathLst>
                <a:path w="291865" h="202224">
                  <a:moveTo>
                    <a:pt x="291865" y="0"/>
                  </a:moveTo>
                  <a:lnTo>
                    <a:pt x="0" y="177293"/>
                  </a:lnTo>
                  <a:lnTo>
                    <a:pt x="138611" y="202224"/>
                  </a:lnTo>
                  <a:cubicBezTo>
                    <a:pt x="219891" y="91734"/>
                    <a:pt x="210585" y="110490"/>
                    <a:pt x="291865" y="0"/>
                  </a:cubicBezTo>
                  <a:close/>
                </a:path>
              </a:pathLst>
            </a:custGeom>
            <a:grpFill/>
            <a:ln w="9525" cap="flat">
              <a:noFill/>
              <a:prstDash val="solid"/>
              <a:miter/>
            </a:ln>
          </p:spPr>
          <p:txBody>
            <a:bodyPr rtlCol="0" anchor="ctr"/>
            <a:lstStyle/>
            <a:p>
              <a:endParaRPr lang="en-US" sz="2160" dirty="0">
                <a:latin typeface="Segoe UI" panose="020B0502040204020203" pitchFamily="34" charset="0"/>
              </a:endParaRPr>
            </a:p>
          </p:txBody>
        </p:sp>
      </p:grpSp>
      <p:grpSp>
        <p:nvGrpSpPr>
          <p:cNvPr id="36" name="Group 35">
            <a:extLst>
              <a:ext uri="{FF2B5EF4-FFF2-40B4-BE49-F238E27FC236}">
                <a16:creationId xmlns:a16="http://schemas.microsoft.com/office/drawing/2014/main" id="{2751576C-559D-2430-EF51-DB688F10A05B}"/>
              </a:ext>
            </a:extLst>
          </p:cNvPr>
          <p:cNvGrpSpPr/>
          <p:nvPr/>
        </p:nvGrpSpPr>
        <p:grpSpPr>
          <a:xfrm>
            <a:off x="4191427" y="5121730"/>
            <a:ext cx="7339748" cy="93055"/>
            <a:chOff x="3632040" y="5304907"/>
            <a:chExt cx="8559959" cy="137006"/>
          </a:xfrm>
        </p:grpSpPr>
        <p:grpSp>
          <p:nvGrpSpPr>
            <p:cNvPr id="27" name="Group 26">
              <a:extLst>
                <a:ext uri="{FF2B5EF4-FFF2-40B4-BE49-F238E27FC236}">
                  <a16:creationId xmlns:a16="http://schemas.microsoft.com/office/drawing/2014/main" id="{7039D63A-4A9C-E1E6-F4CB-571CBFC245CC}"/>
                </a:ext>
              </a:extLst>
            </p:cNvPr>
            <p:cNvGrpSpPr/>
            <p:nvPr/>
          </p:nvGrpSpPr>
          <p:grpSpPr>
            <a:xfrm>
              <a:off x="3632040" y="5310936"/>
              <a:ext cx="4279981" cy="130977"/>
              <a:chOff x="11445923" y="0"/>
              <a:chExt cx="1119115" cy="2552282"/>
            </a:xfrm>
          </p:grpSpPr>
          <p:sp>
            <p:nvSpPr>
              <p:cNvPr id="28" name="Rectangle 27">
                <a:extLst>
                  <a:ext uri="{FF2B5EF4-FFF2-40B4-BE49-F238E27FC236}">
                    <a16:creationId xmlns:a16="http://schemas.microsoft.com/office/drawing/2014/main" id="{BA824EBE-652A-1061-6700-605703F798DC}"/>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29" name="Rectangle 28">
                <a:extLst>
                  <a:ext uri="{FF2B5EF4-FFF2-40B4-BE49-F238E27FC236}">
                    <a16:creationId xmlns:a16="http://schemas.microsoft.com/office/drawing/2014/main" id="{DF84E830-768B-24D7-AFCE-306344F89D8F}"/>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0" name="Rectangle 29">
                <a:extLst>
                  <a:ext uri="{FF2B5EF4-FFF2-40B4-BE49-F238E27FC236}">
                    <a16:creationId xmlns:a16="http://schemas.microsoft.com/office/drawing/2014/main" id="{FA6E5833-D936-C96E-15BA-BDA8212C9212}"/>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nvGrpSpPr>
            <p:cNvPr id="31" name="Group 30">
              <a:extLst>
                <a:ext uri="{FF2B5EF4-FFF2-40B4-BE49-F238E27FC236}">
                  <a16:creationId xmlns:a16="http://schemas.microsoft.com/office/drawing/2014/main" id="{0E6E94BA-D7A1-0CB0-D863-C21C554C1822}"/>
                </a:ext>
              </a:extLst>
            </p:cNvPr>
            <p:cNvGrpSpPr/>
            <p:nvPr/>
          </p:nvGrpSpPr>
          <p:grpSpPr>
            <a:xfrm>
              <a:off x="7912018" y="5304907"/>
              <a:ext cx="4279981" cy="137006"/>
              <a:chOff x="11445923" y="0"/>
              <a:chExt cx="1119115" cy="2552282"/>
            </a:xfrm>
          </p:grpSpPr>
          <p:sp>
            <p:nvSpPr>
              <p:cNvPr id="32" name="Rectangle 31">
                <a:extLst>
                  <a:ext uri="{FF2B5EF4-FFF2-40B4-BE49-F238E27FC236}">
                    <a16:creationId xmlns:a16="http://schemas.microsoft.com/office/drawing/2014/main" id="{70F76491-28E6-92C5-3A7A-0DE0F8AC76D4}"/>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3" name="Rectangle 32">
                <a:extLst>
                  <a:ext uri="{FF2B5EF4-FFF2-40B4-BE49-F238E27FC236}">
                    <a16:creationId xmlns:a16="http://schemas.microsoft.com/office/drawing/2014/main" id="{75F3CB2B-5983-AF5E-4AE6-EA16A5CA80DC}"/>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sp>
            <p:nvSpPr>
              <p:cNvPr id="34" name="Rectangle 33">
                <a:extLst>
                  <a:ext uri="{FF2B5EF4-FFF2-40B4-BE49-F238E27FC236}">
                    <a16:creationId xmlns:a16="http://schemas.microsoft.com/office/drawing/2014/main" id="{99D29B20-75A4-8B65-1CED-47EDB62DDFDB}"/>
                  </a:ext>
                </a:extLst>
              </p:cNvPr>
              <p:cNvSpPr/>
              <p:nvPr/>
            </p:nvSpPr>
            <p:spPr>
              <a:xfrm>
                <a:off x="12192000" y="0"/>
                <a:ext cx="373038" cy="2552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2160" dirty="0">
                  <a:latin typeface="Segoe UI" panose="020B0502040204020203" pitchFamily="34" charset="0"/>
                </a:endParaRPr>
              </a:p>
            </p:txBody>
          </p:sp>
        </p:grpSp>
      </p:grpSp>
      <p:grpSp>
        <p:nvGrpSpPr>
          <p:cNvPr id="35" name="Group 28">
            <a:extLst>
              <a:ext uri="{FF2B5EF4-FFF2-40B4-BE49-F238E27FC236}">
                <a16:creationId xmlns:a16="http://schemas.microsoft.com/office/drawing/2014/main" id="{6A523127-8B2C-0004-2319-FC2BA3584B04}"/>
              </a:ext>
            </a:extLst>
          </p:cNvPr>
          <p:cNvGrpSpPr>
            <a:grpSpLocks noChangeAspect="1"/>
          </p:cNvGrpSpPr>
          <p:nvPr/>
        </p:nvGrpSpPr>
        <p:grpSpPr bwMode="auto">
          <a:xfrm>
            <a:off x="1440618" y="608770"/>
            <a:ext cx="12929570" cy="6437293"/>
            <a:chOff x="-2508" y="-1001"/>
            <a:chExt cx="12698" cy="6322"/>
          </a:xfrm>
          <a:solidFill>
            <a:schemeClr val="bg1">
              <a:lumMod val="65000"/>
              <a:alpha val="16000"/>
            </a:schemeClr>
          </a:solidFill>
        </p:grpSpPr>
        <p:sp>
          <p:nvSpPr>
            <p:cNvPr id="37" name="Freeform 29">
              <a:extLst>
                <a:ext uri="{FF2B5EF4-FFF2-40B4-BE49-F238E27FC236}">
                  <a16:creationId xmlns:a16="http://schemas.microsoft.com/office/drawing/2014/main" id="{6F000593-4248-9709-470E-7AB3C2517BE9}"/>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39" name="Freeform 31">
              <a:extLst>
                <a:ext uri="{FF2B5EF4-FFF2-40B4-BE49-F238E27FC236}">
                  <a16:creationId xmlns:a16="http://schemas.microsoft.com/office/drawing/2014/main" id="{20E5A422-40D7-7441-20D4-54BA1D69425F}"/>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0" name="Freeform 32">
              <a:extLst>
                <a:ext uri="{FF2B5EF4-FFF2-40B4-BE49-F238E27FC236}">
                  <a16:creationId xmlns:a16="http://schemas.microsoft.com/office/drawing/2014/main" id="{79CD7BAD-0638-A3E8-82DA-9730374F6DF4}"/>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1" name="Freeform 33">
              <a:extLst>
                <a:ext uri="{FF2B5EF4-FFF2-40B4-BE49-F238E27FC236}">
                  <a16:creationId xmlns:a16="http://schemas.microsoft.com/office/drawing/2014/main" id="{31991648-AFAE-B959-6A53-9F7C4EE61E1E}"/>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2" name="Freeform 34">
              <a:extLst>
                <a:ext uri="{FF2B5EF4-FFF2-40B4-BE49-F238E27FC236}">
                  <a16:creationId xmlns:a16="http://schemas.microsoft.com/office/drawing/2014/main" id="{B16DF2E0-0631-8113-9B87-A8A74808CE81}"/>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3" name="Freeform 35">
              <a:extLst>
                <a:ext uri="{FF2B5EF4-FFF2-40B4-BE49-F238E27FC236}">
                  <a16:creationId xmlns:a16="http://schemas.microsoft.com/office/drawing/2014/main" id="{DA4EA23E-040F-9893-75FC-42D673797977}"/>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4" name="Freeform 36">
              <a:extLst>
                <a:ext uri="{FF2B5EF4-FFF2-40B4-BE49-F238E27FC236}">
                  <a16:creationId xmlns:a16="http://schemas.microsoft.com/office/drawing/2014/main" id="{A3AFB5FF-AE4A-301B-5910-C5BA9E00C918}"/>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5" name="Freeform 37">
              <a:extLst>
                <a:ext uri="{FF2B5EF4-FFF2-40B4-BE49-F238E27FC236}">
                  <a16:creationId xmlns:a16="http://schemas.microsoft.com/office/drawing/2014/main" id="{E9F26378-50B4-DBBF-481E-98DABC8D75FE}"/>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6" name="Freeform 38">
              <a:extLst>
                <a:ext uri="{FF2B5EF4-FFF2-40B4-BE49-F238E27FC236}">
                  <a16:creationId xmlns:a16="http://schemas.microsoft.com/office/drawing/2014/main" id="{F1CD8041-2DAB-E639-818A-3F48774D55E6}"/>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7" name="Freeform 39">
              <a:extLst>
                <a:ext uri="{FF2B5EF4-FFF2-40B4-BE49-F238E27FC236}">
                  <a16:creationId xmlns:a16="http://schemas.microsoft.com/office/drawing/2014/main" id="{586CC0BB-9D87-44EC-FFBA-FE7DC5FBEE37}"/>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8" name="Freeform 40">
              <a:extLst>
                <a:ext uri="{FF2B5EF4-FFF2-40B4-BE49-F238E27FC236}">
                  <a16:creationId xmlns:a16="http://schemas.microsoft.com/office/drawing/2014/main" id="{42865856-0CF7-CC47-7F9A-F21FE32BC27C}"/>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49" name="Freeform 41">
              <a:extLst>
                <a:ext uri="{FF2B5EF4-FFF2-40B4-BE49-F238E27FC236}">
                  <a16:creationId xmlns:a16="http://schemas.microsoft.com/office/drawing/2014/main" id="{C88B4783-50EF-EDF9-66E6-5AC6DB3115C5}"/>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0" name="Freeform 42">
              <a:extLst>
                <a:ext uri="{FF2B5EF4-FFF2-40B4-BE49-F238E27FC236}">
                  <a16:creationId xmlns:a16="http://schemas.microsoft.com/office/drawing/2014/main" id="{42477034-4EC2-3E14-E869-AFB47CF79DD2}"/>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1" name="Freeform 43">
              <a:extLst>
                <a:ext uri="{FF2B5EF4-FFF2-40B4-BE49-F238E27FC236}">
                  <a16:creationId xmlns:a16="http://schemas.microsoft.com/office/drawing/2014/main" id="{E3CE04C3-34F9-6388-47B9-3545C6B64F1C}"/>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2" name="Freeform 44">
              <a:extLst>
                <a:ext uri="{FF2B5EF4-FFF2-40B4-BE49-F238E27FC236}">
                  <a16:creationId xmlns:a16="http://schemas.microsoft.com/office/drawing/2014/main" id="{FDBD20CF-6859-7BD9-9C11-EB41AEDB1C07}"/>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3" name="Freeform 45">
              <a:extLst>
                <a:ext uri="{FF2B5EF4-FFF2-40B4-BE49-F238E27FC236}">
                  <a16:creationId xmlns:a16="http://schemas.microsoft.com/office/drawing/2014/main" id="{ED5653C3-96B6-B0BB-4DE7-3205036C9235}"/>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4" name="Freeform 46">
              <a:extLst>
                <a:ext uri="{FF2B5EF4-FFF2-40B4-BE49-F238E27FC236}">
                  <a16:creationId xmlns:a16="http://schemas.microsoft.com/office/drawing/2014/main" id="{B83AFB04-7937-ED6C-5CD5-CFD9460A0043}"/>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5" name="Freeform 47">
              <a:extLst>
                <a:ext uri="{FF2B5EF4-FFF2-40B4-BE49-F238E27FC236}">
                  <a16:creationId xmlns:a16="http://schemas.microsoft.com/office/drawing/2014/main" id="{BBAACB74-0CE0-5056-B21C-C0AFB4833D9B}"/>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6" name="Freeform 48">
              <a:extLst>
                <a:ext uri="{FF2B5EF4-FFF2-40B4-BE49-F238E27FC236}">
                  <a16:creationId xmlns:a16="http://schemas.microsoft.com/office/drawing/2014/main" id="{3D3B7701-0F71-3E03-F3B0-C0D0F5CDA94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7" name="Freeform 49">
              <a:extLst>
                <a:ext uri="{FF2B5EF4-FFF2-40B4-BE49-F238E27FC236}">
                  <a16:creationId xmlns:a16="http://schemas.microsoft.com/office/drawing/2014/main" id="{D52FED24-CE8A-A1F3-CB16-20CA4502BF4F}"/>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8" name="Freeform 50">
              <a:extLst>
                <a:ext uri="{FF2B5EF4-FFF2-40B4-BE49-F238E27FC236}">
                  <a16:creationId xmlns:a16="http://schemas.microsoft.com/office/drawing/2014/main" id="{0ED3502D-F495-1568-3D61-4A77E8B86C06}"/>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59" name="Freeform 51">
              <a:extLst>
                <a:ext uri="{FF2B5EF4-FFF2-40B4-BE49-F238E27FC236}">
                  <a16:creationId xmlns:a16="http://schemas.microsoft.com/office/drawing/2014/main" id="{09D2ADFE-3D0D-4BA4-EBCB-597FD936ACEB}"/>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0" name="Freeform 52">
              <a:extLst>
                <a:ext uri="{FF2B5EF4-FFF2-40B4-BE49-F238E27FC236}">
                  <a16:creationId xmlns:a16="http://schemas.microsoft.com/office/drawing/2014/main" id="{F2DBA936-2905-2CED-0D66-44AC5909B8AB}"/>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1" name="Freeform 53">
              <a:extLst>
                <a:ext uri="{FF2B5EF4-FFF2-40B4-BE49-F238E27FC236}">
                  <a16:creationId xmlns:a16="http://schemas.microsoft.com/office/drawing/2014/main" id="{C0458B49-A718-24A3-41D1-76CCA045624F}"/>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2" name="Freeform 54">
              <a:extLst>
                <a:ext uri="{FF2B5EF4-FFF2-40B4-BE49-F238E27FC236}">
                  <a16:creationId xmlns:a16="http://schemas.microsoft.com/office/drawing/2014/main" id="{51761ABC-1760-8959-B3DF-18B9840E2833}"/>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3" name="Freeform 55">
              <a:extLst>
                <a:ext uri="{FF2B5EF4-FFF2-40B4-BE49-F238E27FC236}">
                  <a16:creationId xmlns:a16="http://schemas.microsoft.com/office/drawing/2014/main" id="{CB0C3C21-0CF0-AA96-3A53-830D85B605B6}"/>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4" name="Freeform 56">
              <a:extLst>
                <a:ext uri="{FF2B5EF4-FFF2-40B4-BE49-F238E27FC236}">
                  <a16:creationId xmlns:a16="http://schemas.microsoft.com/office/drawing/2014/main" id="{3B74B2E4-ABD0-810C-489B-559563E2DBEE}"/>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5" name="Freeform 57">
              <a:extLst>
                <a:ext uri="{FF2B5EF4-FFF2-40B4-BE49-F238E27FC236}">
                  <a16:creationId xmlns:a16="http://schemas.microsoft.com/office/drawing/2014/main" id="{8227AF51-100B-1AFD-5C4E-DD5A3DFB2A26}"/>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6" name="Freeform 58">
              <a:extLst>
                <a:ext uri="{FF2B5EF4-FFF2-40B4-BE49-F238E27FC236}">
                  <a16:creationId xmlns:a16="http://schemas.microsoft.com/office/drawing/2014/main" id="{78F4DE12-4245-9645-5918-1F598477F05B}"/>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7" name="Freeform 59">
              <a:extLst>
                <a:ext uri="{FF2B5EF4-FFF2-40B4-BE49-F238E27FC236}">
                  <a16:creationId xmlns:a16="http://schemas.microsoft.com/office/drawing/2014/main" id="{A673CC62-9A1D-24BF-3209-2431EC4A18CF}"/>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8" name="Freeform 60">
              <a:extLst>
                <a:ext uri="{FF2B5EF4-FFF2-40B4-BE49-F238E27FC236}">
                  <a16:creationId xmlns:a16="http://schemas.microsoft.com/office/drawing/2014/main" id="{758DCE03-CAE8-760F-99C4-37DE06114ED7}"/>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69" name="Freeform 61">
              <a:extLst>
                <a:ext uri="{FF2B5EF4-FFF2-40B4-BE49-F238E27FC236}">
                  <a16:creationId xmlns:a16="http://schemas.microsoft.com/office/drawing/2014/main" id="{2C1861F1-B9BB-B9C1-E700-C710655DDEB0}"/>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0" name="Freeform 62">
              <a:extLst>
                <a:ext uri="{FF2B5EF4-FFF2-40B4-BE49-F238E27FC236}">
                  <a16:creationId xmlns:a16="http://schemas.microsoft.com/office/drawing/2014/main" id="{EAF92C24-B5BA-32D2-67BE-461DB75A36F4}"/>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1" name="Freeform 63">
              <a:extLst>
                <a:ext uri="{FF2B5EF4-FFF2-40B4-BE49-F238E27FC236}">
                  <a16:creationId xmlns:a16="http://schemas.microsoft.com/office/drawing/2014/main" id="{61A5FC6E-7BF5-2406-0E3B-F4792E9649CD}"/>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2" name="Freeform 64">
              <a:extLst>
                <a:ext uri="{FF2B5EF4-FFF2-40B4-BE49-F238E27FC236}">
                  <a16:creationId xmlns:a16="http://schemas.microsoft.com/office/drawing/2014/main" id="{CAF7652B-B9B4-B697-447A-B189CA0F152D}"/>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3" name="Freeform 65">
              <a:extLst>
                <a:ext uri="{FF2B5EF4-FFF2-40B4-BE49-F238E27FC236}">
                  <a16:creationId xmlns:a16="http://schemas.microsoft.com/office/drawing/2014/main" id="{6817D088-A8F8-3821-2B6E-B2E4F1DDD100}"/>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4" name="Freeform 66">
              <a:extLst>
                <a:ext uri="{FF2B5EF4-FFF2-40B4-BE49-F238E27FC236}">
                  <a16:creationId xmlns:a16="http://schemas.microsoft.com/office/drawing/2014/main" id="{1ADF0CC8-CAD8-3DC1-765F-65695AAFB108}"/>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5" name="Freeform 67">
              <a:extLst>
                <a:ext uri="{FF2B5EF4-FFF2-40B4-BE49-F238E27FC236}">
                  <a16:creationId xmlns:a16="http://schemas.microsoft.com/office/drawing/2014/main" id="{DD9D1309-87E9-A97F-EE7B-B0C35300BA0D}"/>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6" name="Freeform 68">
              <a:extLst>
                <a:ext uri="{FF2B5EF4-FFF2-40B4-BE49-F238E27FC236}">
                  <a16:creationId xmlns:a16="http://schemas.microsoft.com/office/drawing/2014/main" id="{624FA384-94F7-BA6C-277C-4544DED7124F}"/>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7" name="Freeform 69">
              <a:extLst>
                <a:ext uri="{FF2B5EF4-FFF2-40B4-BE49-F238E27FC236}">
                  <a16:creationId xmlns:a16="http://schemas.microsoft.com/office/drawing/2014/main" id="{BDDB5148-ACE6-A403-8731-11776AE42185}"/>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8" name="Freeform 70">
              <a:extLst>
                <a:ext uri="{FF2B5EF4-FFF2-40B4-BE49-F238E27FC236}">
                  <a16:creationId xmlns:a16="http://schemas.microsoft.com/office/drawing/2014/main" id="{FE9C35D8-567B-B4E7-3A6F-8637DA038527}"/>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79" name="Freeform 71">
              <a:extLst>
                <a:ext uri="{FF2B5EF4-FFF2-40B4-BE49-F238E27FC236}">
                  <a16:creationId xmlns:a16="http://schemas.microsoft.com/office/drawing/2014/main" id="{7A9CA19F-A92A-17DC-1861-BAF2626099D6}"/>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0" name="Freeform 72">
              <a:extLst>
                <a:ext uri="{FF2B5EF4-FFF2-40B4-BE49-F238E27FC236}">
                  <a16:creationId xmlns:a16="http://schemas.microsoft.com/office/drawing/2014/main" id="{A1EBE789-486A-2B10-DC47-30959004C417}"/>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1" name="Freeform 73">
              <a:extLst>
                <a:ext uri="{FF2B5EF4-FFF2-40B4-BE49-F238E27FC236}">
                  <a16:creationId xmlns:a16="http://schemas.microsoft.com/office/drawing/2014/main" id="{9F42ADF7-05BE-9744-F7B1-73F6613480E5}"/>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2" name="Freeform 74">
              <a:extLst>
                <a:ext uri="{FF2B5EF4-FFF2-40B4-BE49-F238E27FC236}">
                  <a16:creationId xmlns:a16="http://schemas.microsoft.com/office/drawing/2014/main" id="{1BB0457B-C8E0-FBF0-F031-F9CE2199035A}"/>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3" name="Freeform 75">
              <a:extLst>
                <a:ext uri="{FF2B5EF4-FFF2-40B4-BE49-F238E27FC236}">
                  <a16:creationId xmlns:a16="http://schemas.microsoft.com/office/drawing/2014/main" id="{86D7717A-15E1-FA11-0342-B34C7D533BDA}"/>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4" name="Freeform 76">
              <a:extLst>
                <a:ext uri="{FF2B5EF4-FFF2-40B4-BE49-F238E27FC236}">
                  <a16:creationId xmlns:a16="http://schemas.microsoft.com/office/drawing/2014/main" id="{858E4C95-3FC2-3251-94FB-D3416ED2CDDF}"/>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5" name="Freeform 77">
              <a:extLst>
                <a:ext uri="{FF2B5EF4-FFF2-40B4-BE49-F238E27FC236}">
                  <a16:creationId xmlns:a16="http://schemas.microsoft.com/office/drawing/2014/main" id="{D2B6AE7E-F4F3-9EFA-9CE9-FF3E18FD2472}"/>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6" name="Freeform 78">
              <a:extLst>
                <a:ext uri="{FF2B5EF4-FFF2-40B4-BE49-F238E27FC236}">
                  <a16:creationId xmlns:a16="http://schemas.microsoft.com/office/drawing/2014/main" id="{6CAE060D-575B-5E7E-5594-6EE4D3745122}"/>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7" name="Freeform 79">
              <a:extLst>
                <a:ext uri="{FF2B5EF4-FFF2-40B4-BE49-F238E27FC236}">
                  <a16:creationId xmlns:a16="http://schemas.microsoft.com/office/drawing/2014/main" id="{AB4EDFB1-C4FA-44A6-664A-6C6A07EA66B1}"/>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8" name="Freeform 80">
              <a:extLst>
                <a:ext uri="{FF2B5EF4-FFF2-40B4-BE49-F238E27FC236}">
                  <a16:creationId xmlns:a16="http://schemas.microsoft.com/office/drawing/2014/main" id="{E361717E-89A9-EE17-28F0-127B5896D31F}"/>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89" name="Freeform 81">
              <a:extLst>
                <a:ext uri="{FF2B5EF4-FFF2-40B4-BE49-F238E27FC236}">
                  <a16:creationId xmlns:a16="http://schemas.microsoft.com/office/drawing/2014/main" id="{306375C8-DD4C-E8A4-E5EB-6F973204D569}"/>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0" name="Freeform 82">
              <a:extLst>
                <a:ext uri="{FF2B5EF4-FFF2-40B4-BE49-F238E27FC236}">
                  <a16:creationId xmlns:a16="http://schemas.microsoft.com/office/drawing/2014/main" id="{D008A292-F245-3A12-04CA-FA0FF0C077D1}"/>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1" name="Freeform 83">
              <a:extLst>
                <a:ext uri="{FF2B5EF4-FFF2-40B4-BE49-F238E27FC236}">
                  <a16:creationId xmlns:a16="http://schemas.microsoft.com/office/drawing/2014/main" id="{45332264-2F46-EA19-E07F-BBE78AC8428B}"/>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2" name="Freeform 84">
              <a:extLst>
                <a:ext uri="{FF2B5EF4-FFF2-40B4-BE49-F238E27FC236}">
                  <a16:creationId xmlns:a16="http://schemas.microsoft.com/office/drawing/2014/main" id="{A5356533-F5FA-DCA2-87A3-70BB8B50CB71}"/>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3" name="Freeform 85">
              <a:extLst>
                <a:ext uri="{FF2B5EF4-FFF2-40B4-BE49-F238E27FC236}">
                  <a16:creationId xmlns:a16="http://schemas.microsoft.com/office/drawing/2014/main" id="{EDBE699F-2F42-4892-89B2-1A023F2E9590}"/>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4" name="Freeform 86">
              <a:extLst>
                <a:ext uri="{FF2B5EF4-FFF2-40B4-BE49-F238E27FC236}">
                  <a16:creationId xmlns:a16="http://schemas.microsoft.com/office/drawing/2014/main" id="{ECAF7231-83CD-4B1C-D0E1-CDEC8DF257FD}"/>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5" name="Freeform 87">
              <a:extLst>
                <a:ext uri="{FF2B5EF4-FFF2-40B4-BE49-F238E27FC236}">
                  <a16:creationId xmlns:a16="http://schemas.microsoft.com/office/drawing/2014/main" id="{32D9DFD6-92D0-8188-6DBF-C257ED23F8C8}"/>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6" name="Freeform 88">
              <a:extLst>
                <a:ext uri="{FF2B5EF4-FFF2-40B4-BE49-F238E27FC236}">
                  <a16:creationId xmlns:a16="http://schemas.microsoft.com/office/drawing/2014/main" id="{280CE388-1728-F722-F0D3-F720E6A0CC8C}"/>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7" name="Freeform 89">
              <a:extLst>
                <a:ext uri="{FF2B5EF4-FFF2-40B4-BE49-F238E27FC236}">
                  <a16:creationId xmlns:a16="http://schemas.microsoft.com/office/drawing/2014/main" id="{3BA799B9-269F-D6BD-3A06-8CDDDC8B5FBF}"/>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8" name="Freeform 90">
              <a:extLst>
                <a:ext uri="{FF2B5EF4-FFF2-40B4-BE49-F238E27FC236}">
                  <a16:creationId xmlns:a16="http://schemas.microsoft.com/office/drawing/2014/main" id="{2AD08382-7BC1-BAF9-02AB-6E223E5598DD}"/>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99" name="Freeform 91">
              <a:extLst>
                <a:ext uri="{FF2B5EF4-FFF2-40B4-BE49-F238E27FC236}">
                  <a16:creationId xmlns:a16="http://schemas.microsoft.com/office/drawing/2014/main" id="{3D9B08AC-6171-A4D3-CD80-C1054F44C11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0" name="Freeform 92">
              <a:extLst>
                <a:ext uri="{FF2B5EF4-FFF2-40B4-BE49-F238E27FC236}">
                  <a16:creationId xmlns:a16="http://schemas.microsoft.com/office/drawing/2014/main" id="{D2FECBA3-C61D-1DC2-17F7-7F8271D1B7D1}"/>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1" name="Freeform 93">
              <a:extLst>
                <a:ext uri="{FF2B5EF4-FFF2-40B4-BE49-F238E27FC236}">
                  <a16:creationId xmlns:a16="http://schemas.microsoft.com/office/drawing/2014/main" id="{13BD1EC1-BDCB-74F6-FF4C-B2A472EC95D4}"/>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2" name="Freeform 94">
              <a:extLst>
                <a:ext uri="{FF2B5EF4-FFF2-40B4-BE49-F238E27FC236}">
                  <a16:creationId xmlns:a16="http://schemas.microsoft.com/office/drawing/2014/main" id="{FE3B90EB-2D54-EA94-5335-8B5AC1E23FBA}"/>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3" name="Freeform 95">
              <a:extLst>
                <a:ext uri="{FF2B5EF4-FFF2-40B4-BE49-F238E27FC236}">
                  <a16:creationId xmlns:a16="http://schemas.microsoft.com/office/drawing/2014/main" id="{BF994011-429A-A1AB-1626-800EC6BAD71A}"/>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4" name="Freeform 96">
              <a:extLst>
                <a:ext uri="{FF2B5EF4-FFF2-40B4-BE49-F238E27FC236}">
                  <a16:creationId xmlns:a16="http://schemas.microsoft.com/office/drawing/2014/main" id="{E420B9C3-D757-B9E0-9655-1840F84EA86C}"/>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5" name="Freeform 97">
              <a:extLst>
                <a:ext uri="{FF2B5EF4-FFF2-40B4-BE49-F238E27FC236}">
                  <a16:creationId xmlns:a16="http://schemas.microsoft.com/office/drawing/2014/main" id="{857C9158-0331-D3FA-1DEA-A12BEBA28347}"/>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6" name="Freeform 98">
              <a:extLst>
                <a:ext uri="{FF2B5EF4-FFF2-40B4-BE49-F238E27FC236}">
                  <a16:creationId xmlns:a16="http://schemas.microsoft.com/office/drawing/2014/main" id="{8F9C87F0-1A39-7BB9-998E-CF05A3C18A2E}"/>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7" name="Freeform 99">
              <a:extLst>
                <a:ext uri="{FF2B5EF4-FFF2-40B4-BE49-F238E27FC236}">
                  <a16:creationId xmlns:a16="http://schemas.microsoft.com/office/drawing/2014/main" id="{7DD04B1A-04D1-D3A7-5EF7-6F80FD6C8975}"/>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8" name="Freeform 100">
              <a:extLst>
                <a:ext uri="{FF2B5EF4-FFF2-40B4-BE49-F238E27FC236}">
                  <a16:creationId xmlns:a16="http://schemas.microsoft.com/office/drawing/2014/main" id="{20C2F81D-FDE6-333F-5A7B-74F2BEBDCD9E}"/>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09" name="Freeform 101">
              <a:extLst>
                <a:ext uri="{FF2B5EF4-FFF2-40B4-BE49-F238E27FC236}">
                  <a16:creationId xmlns:a16="http://schemas.microsoft.com/office/drawing/2014/main" id="{F61782C7-ECEE-181F-17F3-437CDC32FE60}"/>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0" name="Freeform 102">
              <a:extLst>
                <a:ext uri="{FF2B5EF4-FFF2-40B4-BE49-F238E27FC236}">
                  <a16:creationId xmlns:a16="http://schemas.microsoft.com/office/drawing/2014/main" id="{110B1875-71E2-7A77-4D7E-304C04919468}"/>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1" name="Freeform 103">
              <a:extLst>
                <a:ext uri="{FF2B5EF4-FFF2-40B4-BE49-F238E27FC236}">
                  <a16:creationId xmlns:a16="http://schemas.microsoft.com/office/drawing/2014/main" id="{671AB326-6FFD-F7F1-93C9-095EBD702E78}"/>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2" name="Freeform 104">
              <a:extLst>
                <a:ext uri="{FF2B5EF4-FFF2-40B4-BE49-F238E27FC236}">
                  <a16:creationId xmlns:a16="http://schemas.microsoft.com/office/drawing/2014/main" id="{082EC695-7273-50ED-27B8-F668B26871BF}"/>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3" name="Freeform 105">
              <a:extLst>
                <a:ext uri="{FF2B5EF4-FFF2-40B4-BE49-F238E27FC236}">
                  <a16:creationId xmlns:a16="http://schemas.microsoft.com/office/drawing/2014/main" id="{06588DDD-AD15-BAE0-9787-FC574198515E}"/>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4" name="Freeform 106">
              <a:extLst>
                <a:ext uri="{FF2B5EF4-FFF2-40B4-BE49-F238E27FC236}">
                  <a16:creationId xmlns:a16="http://schemas.microsoft.com/office/drawing/2014/main" id="{9F6D4604-30A8-F42A-9FCE-CDE6F4091175}"/>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5" name="Freeform 107">
              <a:extLst>
                <a:ext uri="{FF2B5EF4-FFF2-40B4-BE49-F238E27FC236}">
                  <a16:creationId xmlns:a16="http://schemas.microsoft.com/office/drawing/2014/main" id="{C69B07BC-51A5-657E-8B1C-45FE96A7A4D4}"/>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6" name="Freeform 108">
              <a:extLst>
                <a:ext uri="{FF2B5EF4-FFF2-40B4-BE49-F238E27FC236}">
                  <a16:creationId xmlns:a16="http://schemas.microsoft.com/office/drawing/2014/main" id="{A988B253-8F7D-5A9F-EF14-DA896E09A11F}"/>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7" name="Freeform 109">
              <a:extLst>
                <a:ext uri="{FF2B5EF4-FFF2-40B4-BE49-F238E27FC236}">
                  <a16:creationId xmlns:a16="http://schemas.microsoft.com/office/drawing/2014/main" id="{A5CC62EE-52E5-D757-01B3-B1F0311FF226}"/>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8" name="Freeform 110">
              <a:extLst>
                <a:ext uri="{FF2B5EF4-FFF2-40B4-BE49-F238E27FC236}">
                  <a16:creationId xmlns:a16="http://schemas.microsoft.com/office/drawing/2014/main" id="{9081B157-3460-E437-358A-28FB73A1F4C1}"/>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19" name="Freeform 111">
              <a:extLst>
                <a:ext uri="{FF2B5EF4-FFF2-40B4-BE49-F238E27FC236}">
                  <a16:creationId xmlns:a16="http://schemas.microsoft.com/office/drawing/2014/main" id="{D10A0D5B-4EAE-7214-B6DF-1D89C7876276}"/>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0" name="Freeform 112">
              <a:extLst>
                <a:ext uri="{FF2B5EF4-FFF2-40B4-BE49-F238E27FC236}">
                  <a16:creationId xmlns:a16="http://schemas.microsoft.com/office/drawing/2014/main" id="{BA2D6F3F-B58B-1654-DD1F-29869417FA76}"/>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1" name="Freeform 113">
              <a:extLst>
                <a:ext uri="{FF2B5EF4-FFF2-40B4-BE49-F238E27FC236}">
                  <a16:creationId xmlns:a16="http://schemas.microsoft.com/office/drawing/2014/main" id="{E5E9A369-EB26-F1D2-D333-7ED10F8025F5}"/>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2" name="Freeform 114">
              <a:extLst>
                <a:ext uri="{FF2B5EF4-FFF2-40B4-BE49-F238E27FC236}">
                  <a16:creationId xmlns:a16="http://schemas.microsoft.com/office/drawing/2014/main" id="{3EE9BED8-A3DC-DB3F-96DD-9F5CA22EEFB8}"/>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3" name="Freeform 115">
              <a:extLst>
                <a:ext uri="{FF2B5EF4-FFF2-40B4-BE49-F238E27FC236}">
                  <a16:creationId xmlns:a16="http://schemas.microsoft.com/office/drawing/2014/main" id="{DAC52041-1387-DE89-D6AF-188602D352E0}"/>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4" name="Freeform 116">
              <a:extLst>
                <a:ext uri="{FF2B5EF4-FFF2-40B4-BE49-F238E27FC236}">
                  <a16:creationId xmlns:a16="http://schemas.microsoft.com/office/drawing/2014/main" id="{E7D1C773-F77B-A24B-05C5-E5AAECC8CAAF}"/>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5" name="Freeform 117">
              <a:extLst>
                <a:ext uri="{FF2B5EF4-FFF2-40B4-BE49-F238E27FC236}">
                  <a16:creationId xmlns:a16="http://schemas.microsoft.com/office/drawing/2014/main" id="{76B762EB-0257-AEC6-A584-A2195DCAD8FE}"/>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6" name="Freeform 118">
              <a:extLst>
                <a:ext uri="{FF2B5EF4-FFF2-40B4-BE49-F238E27FC236}">
                  <a16:creationId xmlns:a16="http://schemas.microsoft.com/office/drawing/2014/main" id="{A2527444-AAEF-88E3-FD43-2AE2D4775365}"/>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7" name="Freeform 119">
              <a:extLst>
                <a:ext uri="{FF2B5EF4-FFF2-40B4-BE49-F238E27FC236}">
                  <a16:creationId xmlns:a16="http://schemas.microsoft.com/office/drawing/2014/main" id="{8B923E09-9D61-CB27-F22E-1690CE3BB9EC}"/>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8" name="Freeform 120">
              <a:extLst>
                <a:ext uri="{FF2B5EF4-FFF2-40B4-BE49-F238E27FC236}">
                  <a16:creationId xmlns:a16="http://schemas.microsoft.com/office/drawing/2014/main" id="{84BD9945-CD73-F703-A23D-687E5CEA1787}"/>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29" name="Freeform 121">
              <a:extLst>
                <a:ext uri="{FF2B5EF4-FFF2-40B4-BE49-F238E27FC236}">
                  <a16:creationId xmlns:a16="http://schemas.microsoft.com/office/drawing/2014/main" id="{6207AAEF-EDB0-595E-F5E6-92DA85CCBB1C}"/>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0" name="Freeform 122">
              <a:extLst>
                <a:ext uri="{FF2B5EF4-FFF2-40B4-BE49-F238E27FC236}">
                  <a16:creationId xmlns:a16="http://schemas.microsoft.com/office/drawing/2014/main" id="{E406F021-1599-3B9C-BDC7-61EF7F923744}"/>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1" name="Freeform 123">
              <a:extLst>
                <a:ext uri="{FF2B5EF4-FFF2-40B4-BE49-F238E27FC236}">
                  <a16:creationId xmlns:a16="http://schemas.microsoft.com/office/drawing/2014/main" id="{14302400-16C2-1577-1E12-E60D54F32556}"/>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2" name="Freeform 124">
              <a:extLst>
                <a:ext uri="{FF2B5EF4-FFF2-40B4-BE49-F238E27FC236}">
                  <a16:creationId xmlns:a16="http://schemas.microsoft.com/office/drawing/2014/main" id="{C57CFFC2-9BDF-4FA4-62C4-4959FA5E053C}"/>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3" name="Freeform 125">
              <a:extLst>
                <a:ext uri="{FF2B5EF4-FFF2-40B4-BE49-F238E27FC236}">
                  <a16:creationId xmlns:a16="http://schemas.microsoft.com/office/drawing/2014/main" id="{91CDF5CD-F489-66AE-8A3D-F64E9E2FBC2E}"/>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4" name="Freeform 126">
              <a:extLst>
                <a:ext uri="{FF2B5EF4-FFF2-40B4-BE49-F238E27FC236}">
                  <a16:creationId xmlns:a16="http://schemas.microsoft.com/office/drawing/2014/main" id="{C1503473-D0D1-3CB7-9A92-FAAA79A9C194}"/>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5" name="Freeform 127">
              <a:extLst>
                <a:ext uri="{FF2B5EF4-FFF2-40B4-BE49-F238E27FC236}">
                  <a16:creationId xmlns:a16="http://schemas.microsoft.com/office/drawing/2014/main" id="{21009966-90FF-605F-FE96-A725640792E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6" name="Freeform 128">
              <a:extLst>
                <a:ext uri="{FF2B5EF4-FFF2-40B4-BE49-F238E27FC236}">
                  <a16:creationId xmlns:a16="http://schemas.microsoft.com/office/drawing/2014/main" id="{E5AB493F-AB35-F4AD-A9FE-856E2A5DE518}"/>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7" name="Freeform 129">
              <a:extLst>
                <a:ext uri="{FF2B5EF4-FFF2-40B4-BE49-F238E27FC236}">
                  <a16:creationId xmlns:a16="http://schemas.microsoft.com/office/drawing/2014/main" id="{3CC2449B-4600-2B53-1DF8-FFDE45869993}"/>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8" name="Freeform 130">
              <a:extLst>
                <a:ext uri="{FF2B5EF4-FFF2-40B4-BE49-F238E27FC236}">
                  <a16:creationId xmlns:a16="http://schemas.microsoft.com/office/drawing/2014/main" id="{039BB983-F0C1-6D33-38FC-6802D8B3C1E9}"/>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39" name="Freeform 131">
              <a:extLst>
                <a:ext uri="{FF2B5EF4-FFF2-40B4-BE49-F238E27FC236}">
                  <a16:creationId xmlns:a16="http://schemas.microsoft.com/office/drawing/2014/main" id="{B3585C2D-F9DE-40DB-E17A-D2DA9FF92EDA}"/>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0" name="Freeform 132">
              <a:extLst>
                <a:ext uri="{FF2B5EF4-FFF2-40B4-BE49-F238E27FC236}">
                  <a16:creationId xmlns:a16="http://schemas.microsoft.com/office/drawing/2014/main" id="{0537EB77-023C-619A-991D-CBBD85C1C72C}"/>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1" name="Freeform 134">
              <a:extLst>
                <a:ext uri="{FF2B5EF4-FFF2-40B4-BE49-F238E27FC236}">
                  <a16:creationId xmlns:a16="http://schemas.microsoft.com/office/drawing/2014/main" id="{0E2B3480-2244-8B36-EE58-25FBDC3D7BD0}"/>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2" name="Freeform 135">
              <a:extLst>
                <a:ext uri="{FF2B5EF4-FFF2-40B4-BE49-F238E27FC236}">
                  <a16:creationId xmlns:a16="http://schemas.microsoft.com/office/drawing/2014/main" id="{DFC40299-7A64-8BFB-E580-B8AFCF6D6C16}"/>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3" name="Freeform 136">
              <a:extLst>
                <a:ext uri="{FF2B5EF4-FFF2-40B4-BE49-F238E27FC236}">
                  <a16:creationId xmlns:a16="http://schemas.microsoft.com/office/drawing/2014/main" id="{090E17C3-049A-DB3C-62BA-0A7450A75787}"/>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4" name="Freeform 137">
              <a:extLst>
                <a:ext uri="{FF2B5EF4-FFF2-40B4-BE49-F238E27FC236}">
                  <a16:creationId xmlns:a16="http://schemas.microsoft.com/office/drawing/2014/main" id="{EBA3F1E6-C17D-7D7A-CC58-E119C20156F7}"/>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5" name="Freeform 138">
              <a:extLst>
                <a:ext uri="{FF2B5EF4-FFF2-40B4-BE49-F238E27FC236}">
                  <a16:creationId xmlns:a16="http://schemas.microsoft.com/office/drawing/2014/main" id="{DE026B27-243C-DF50-F2D7-CBC33F3E2954}"/>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6" name="Freeform 139">
              <a:extLst>
                <a:ext uri="{FF2B5EF4-FFF2-40B4-BE49-F238E27FC236}">
                  <a16:creationId xmlns:a16="http://schemas.microsoft.com/office/drawing/2014/main" id="{B83B9552-E131-0DF1-3F79-9B324BCDF89D}"/>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7" name="Freeform 140">
              <a:extLst>
                <a:ext uri="{FF2B5EF4-FFF2-40B4-BE49-F238E27FC236}">
                  <a16:creationId xmlns:a16="http://schemas.microsoft.com/office/drawing/2014/main" id="{EB814A12-BF30-CF6C-DF99-E14176983100}"/>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8" name="Freeform 141">
              <a:extLst>
                <a:ext uri="{FF2B5EF4-FFF2-40B4-BE49-F238E27FC236}">
                  <a16:creationId xmlns:a16="http://schemas.microsoft.com/office/drawing/2014/main" id="{7D40A9AA-A95A-149E-964E-2FB37CB22FEF}"/>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49" name="Freeform 142">
              <a:extLst>
                <a:ext uri="{FF2B5EF4-FFF2-40B4-BE49-F238E27FC236}">
                  <a16:creationId xmlns:a16="http://schemas.microsoft.com/office/drawing/2014/main" id="{1009055A-3D5D-B6AF-2C63-613D2712DFC6}"/>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0" name="Freeform 143">
              <a:extLst>
                <a:ext uri="{FF2B5EF4-FFF2-40B4-BE49-F238E27FC236}">
                  <a16:creationId xmlns:a16="http://schemas.microsoft.com/office/drawing/2014/main" id="{8AC68DED-5893-E9BA-06DE-46465F3C127B}"/>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1" name="Freeform 144">
              <a:extLst>
                <a:ext uri="{FF2B5EF4-FFF2-40B4-BE49-F238E27FC236}">
                  <a16:creationId xmlns:a16="http://schemas.microsoft.com/office/drawing/2014/main" id="{269C81FB-EFA7-DA30-D46C-C45FD8DEB46E}"/>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2" name="Freeform 145">
              <a:extLst>
                <a:ext uri="{FF2B5EF4-FFF2-40B4-BE49-F238E27FC236}">
                  <a16:creationId xmlns:a16="http://schemas.microsoft.com/office/drawing/2014/main" id="{FA06B564-B557-DE28-5906-7C263673F25D}"/>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3" name="Freeform 146">
              <a:extLst>
                <a:ext uri="{FF2B5EF4-FFF2-40B4-BE49-F238E27FC236}">
                  <a16:creationId xmlns:a16="http://schemas.microsoft.com/office/drawing/2014/main" id="{9F062D30-6028-1634-A673-A4451B24E801}"/>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4" name="Freeform 147">
              <a:extLst>
                <a:ext uri="{FF2B5EF4-FFF2-40B4-BE49-F238E27FC236}">
                  <a16:creationId xmlns:a16="http://schemas.microsoft.com/office/drawing/2014/main" id="{8CDA6382-4EAF-8242-2518-5DFB0895AF20}"/>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5" name="Freeform 148">
              <a:extLst>
                <a:ext uri="{FF2B5EF4-FFF2-40B4-BE49-F238E27FC236}">
                  <a16:creationId xmlns:a16="http://schemas.microsoft.com/office/drawing/2014/main" id="{0C7E4F3B-0081-AB74-16DB-C8F99B522EC7}"/>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6" name="Freeform 149">
              <a:extLst>
                <a:ext uri="{FF2B5EF4-FFF2-40B4-BE49-F238E27FC236}">
                  <a16:creationId xmlns:a16="http://schemas.microsoft.com/office/drawing/2014/main" id="{0801CD43-F918-045A-7143-B105F8215DF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7" name="Freeform 150">
              <a:extLst>
                <a:ext uri="{FF2B5EF4-FFF2-40B4-BE49-F238E27FC236}">
                  <a16:creationId xmlns:a16="http://schemas.microsoft.com/office/drawing/2014/main" id="{A09A7C54-9515-6A9B-A313-14CACCCA3830}"/>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8" name="Freeform 151">
              <a:extLst>
                <a:ext uri="{FF2B5EF4-FFF2-40B4-BE49-F238E27FC236}">
                  <a16:creationId xmlns:a16="http://schemas.microsoft.com/office/drawing/2014/main" id="{D6D35C13-DA16-6387-B759-C8D5E55293C1}"/>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59" name="Freeform 152">
              <a:extLst>
                <a:ext uri="{FF2B5EF4-FFF2-40B4-BE49-F238E27FC236}">
                  <a16:creationId xmlns:a16="http://schemas.microsoft.com/office/drawing/2014/main" id="{773C13E7-6187-9850-5502-6514AE3DD54B}"/>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0" name="Freeform 153">
              <a:extLst>
                <a:ext uri="{FF2B5EF4-FFF2-40B4-BE49-F238E27FC236}">
                  <a16:creationId xmlns:a16="http://schemas.microsoft.com/office/drawing/2014/main" id="{79AD0155-E056-EAC5-23D8-B7FD2C3B8CE3}"/>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1" name="Freeform 154">
              <a:extLst>
                <a:ext uri="{FF2B5EF4-FFF2-40B4-BE49-F238E27FC236}">
                  <a16:creationId xmlns:a16="http://schemas.microsoft.com/office/drawing/2014/main" id="{7B9B0884-36A0-BB86-41D5-30001C1113F0}"/>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2" name="Freeform 155">
              <a:extLst>
                <a:ext uri="{FF2B5EF4-FFF2-40B4-BE49-F238E27FC236}">
                  <a16:creationId xmlns:a16="http://schemas.microsoft.com/office/drawing/2014/main" id="{B128B379-DBD7-C95F-4B13-55EC0259735B}"/>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3" name="Freeform 156">
              <a:extLst>
                <a:ext uri="{FF2B5EF4-FFF2-40B4-BE49-F238E27FC236}">
                  <a16:creationId xmlns:a16="http://schemas.microsoft.com/office/drawing/2014/main" id="{42B962FB-1438-3BD3-F0D3-CA9EEEAA1650}"/>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4" name="Freeform 157">
              <a:extLst>
                <a:ext uri="{FF2B5EF4-FFF2-40B4-BE49-F238E27FC236}">
                  <a16:creationId xmlns:a16="http://schemas.microsoft.com/office/drawing/2014/main" id="{FB69474A-A0F5-7A7D-B1AB-F63BA4504579}"/>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5" name="Freeform 158">
              <a:extLst>
                <a:ext uri="{FF2B5EF4-FFF2-40B4-BE49-F238E27FC236}">
                  <a16:creationId xmlns:a16="http://schemas.microsoft.com/office/drawing/2014/main" id="{9F01F152-C28D-5F78-F427-9B5D82BB8EB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6" name="Freeform 159">
              <a:extLst>
                <a:ext uri="{FF2B5EF4-FFF2-40B4-BE49-F238E27FC236}">
                  <a16:creationId xmlns:a16="http://schemas.microsoft.com/office/drawing/2014/main" id="{90DC6B47-DC25-7585-3B78-2E333A5C601B}"/>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7" name="Freeform 160">
              <a:extLst>
                <a:ext uri="{FF2B5EF4-FFF2-40B4-BE49-F238E27FC236}">
                  <a16:creationId xmlns:a16="http://schemas.microsoft.com/office/drawing/2014/main" id="{9A0C06BA-0FAB-D792-4A74-81DEEE40C670}"/>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8" name="Freeform 161">
              <a:extLst>
                <a:ext uri="{FF2B5EF4-FFF2-40B4-BE49-F238E27FC236}">
                  <a16:creationId xmlns:a16="http://schemas.microsoft.com/office/drawing/2014/main" id="{C2105A3E-3638-0119-6AFE-E2184070CCF4}"/>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69" name="Freeform 162">
              <a:extLst>
                <a:ext uri="{FF2B5EF4-FFF2-40B4-BE49-F238E27FC236}">
                  <a16:creationId xmlns:a16="http://schemas.microsoft.com/office/drawing/2014/main" id="{38B6A762-28CA-BF2B-713C-E1FEFFDA8816}"/>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0" name="Freeform 163">
              <a:extLst>
                <a:ext uri="{FF2B5EF4-FFF2-40B4-BE49-F238E27FC236}">
                  <a16:creationId xmlns:a16="http://schemas.microsoft.com/office/drawing/2014/main" id="{0B3D6C86-58D5-D0A7-85FD-8080DEE84204}"/>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1" name="Freeform 164">
              <a:extLst>
                <a:ext uri="{FF2B5EF4-FFF2-40B4-BE49-F238E27FC236}">
                  <a16:creationId xmlns:a16="http://schemas.microsoft.com/office/drawing/2014/main" id="{927C65D7-C726-423F-4575-1686128293D5}"/>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2" name="Freeform 165">
              <a:extLst>
                <a:ext uri="{FF2B5EF4-FFF2-40B4-BE49-F238E27FC236}">
                  <a16:creationId xmlns:a16="http://schemas.microsoft.com/office/drawing/2014/main" id="{06ECF8AE-2A3E-6193-3E02-05AA44C1B8B2}"/>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3" name="Freeform 166">
              <a:extLst>
                <a:ext uri="{FF2B5EF4-FFF2-40B4-BE49-F238E27FC236}">
                  <a16:creationId xmlns:a16="http://schemas.microsoft.com/office/drawing/2014/main" id="{4C0DD279-6D4F-B1AF-D847-20E23E47821F}"/>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4" name="Freeform 167">
              <a:extLst>
                <a:ext uri="{FF2B5EF4-FFF2-40B4-BE49-F238E27FC236}">
                  <a16:creationId xmlns:a16="http://schemas.microsoft.com/office/drawing/2014/main" id="{2089C96A-BFAF-D656-FAB6-E795522D3AED}"/>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5" name="Freeform 168">
              <a:extLst>
                <a:ext uri="{FF2B5EF4-FFF2-40B4-BE49-F238E27FC236}">
                  <a16:creationId xmlns:a16="http://schemas.microsoft.com/office/drawing/2014/main" id="{CA4D4CCE-5674-B9ED-E71F-70CB0404D4B5}"/>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6" name="Freeform 169">
              <a:extLst>
                <a:ext uri="{FF2B5EF4-FFF2-40B4-BE49-F238E27FC236}">
                  <a16:creationId xmlns:a16="http://schemas.microsoft.com/office/drawing/2014/main" id="{08F7BFBC-C2EF-B5FB-AA70-3C40F19B8691}"/>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7" name="Freeform 170">
              <a:extLst>
                <a:ext uri="{FF2B5EF4-FFF2-40B4-BE49-F238E27FC236}">
                  <a16:creationId xmlns:a16="http://schemas.microsoft.com/office/drawing/2014/main" id="{CADA1A0E-7BE2-1C42-7FC4-961165E18335}"/>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8" name="Freeform 171">
              <a:extLst>
                <a:ext uri="{FF2B5EF4-FFF2-40B4-BE49-F238E27FC236}">
                  <a16:creationId xmlns:a16="http://schemas.microsoft.com/office/drawing/2014/main" id="{92B4ADB1-FE91-5CB7-D328-B0FEA908FEC6}"/>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79" name="Freeform 172">
              <a:extLst>
                <a:ext uri="{FF2B5EF4-FFF2-40B4-BE49-F238E27FC236}">
                  <a16:creationId xmlns:a16="http://schemas.microsoft.com/office/drawing/2014/main" id="{F477788B-491D-358F-54C3-8EDA635A1085}"/>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0" name="Freeform 173">
              <a:extLst>
                <a:ext uri="{FF2B5EF4-FFF2-40B4-BE49-F238E27FC236}">
                  <a16:creationId xmlns:a16="http://schemas.microsoft.com/office/drawing/2014/main" id="{62CB3953-3077-FD00-A947-8FD0571183D3}"/>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1" name="Freeform 174">
              <a:extLst>
                <a:ext uri="{FF2B5EF4-FFF2-40B4-BE49-F238E27FC236}">
                  <a16:creationId xmlns:a16="http://schemas.microsoft.com/office/drawing/2014/main" id="{A80837B4-A8CF-ADCA-E575-6F05E1F34AB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2" name="Freeform 175">
              <a:extLst>
                <a:ext uri="{FF2B5EF4-FFF2-40B4-BE49-F238E27FC236}">
                  <a16:creationId xmlns:a16="http://schemas.microsoft.com/office/drawing/2014/main" id="{E32B99D5-8F44-FE91-2027-A7EB7A5251A0}"/>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3" name="Freeform 176">
              <a:extLst>
                <a:ext uri="{FF2B5EF4-FFF2-40B4-BE49-F238E27FC236}">
                  <a16:creationId xmlns:a16="http://schemas.microsoft.com/office/drawing/2014/main" id="{CCEE31AC-FC53-F491-BB7F-EFB312270899}"/>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4" name="Freeform 177">
              <a:extLst>
                <a:ext uri="{FF2B5EF4-FFF2-40B4-BE49-F238E27FC236}">
                  <a16:creationId xmlns:a16="http://schemas.microsoft.com/office/drawing/2014/main" id="{186BC6AB-3163-E09A-24AA-2073F42618FA}"/>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5" name="Freeform 178">
              <a:extLst>
                <a:ext uri="{FF2B5EF4-FFF2-40B4-BE49-F238E27FC236}">
                  <a16:creationId xmlns:a16="http://schemas.microsoft.com/office/drawing/2014/main" id="{D61490E0-9B57-89A0-3FED-D05F2DB1DF2A}"/>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6" name="Freeform 179">
              <a:extLst>
                <a:ext uri="{FF2B5EF4-FFF2-40B4-BE49-F238E27FC236}">
                  <a16:creationId xmlns:a16="http://schemas.microsoft.com/office/drawing/2014/main" id="{23434F66-B078-F563-E518-B034579FE7B7}"/>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7" name="Freeform 180">
              <a:extLst>
                <a:ext uri="{FF2B5EF4-FFF2-40B4-BE49-F238E27FC236}">
                  <a16:creationId xmlns:a16="http://schemas.microsoft.com/office/drawing/2014/main" id="{E4A3C023-C7ED-B994-539B-ED8CFCB78378}"/>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8" name="Freeform 181">
              <a:extLst>
                <a:ext uri="{FF2B5EF4-FFF2-40B4-BE49-F238E27FC236}">
                  <a16:creationId xmlns:a16="http://schemas.microsoft.com/office/drawing/2014/main" id="{8271793B-2772-76E0-551A-A9A507373554}"/>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89" name="Freeform 182">
              <a:extLst>
                <a:ext uri="{FF2B5EF4-FFF2-40B4-BE49-F238E27FC236}">
                  <a16:creationId xmlns:a16="http://schemas.microsoft.com/office/drawing/2014/main" id="{10012B57-0B45-8D35-B7FC-5FEEB9FABE09}"/>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0" name="Freeform 183">
              <a:extLst>
                <a:ext uri="{FF2B5EF4-FFF2-40B4-BE49-F238E27FC236}">
                  <a16:creationId xmlns:a16="http://schemas.microsoft.com/office/drawing/2014/main" id="{79F0AC0E-9272-58C8-8341-B01ECAE0555B}"/>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1" name="Freeform 184">
              <a:extLst>
                <a:ext uri="{FF2B5EF4-FFF2-40B4-BE49-F238E27FC236}">
                  <a16:creationId xmlns:a16="http://schemas.microsoft.com/office/drawing/2014/main" id="{271C3EF5-9996-9D70-7B05-07CC44669705}"/>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2" name="Freeform 185">
              <a:extLst>
                <a:ext uri="{FF2B5EF4-FFF2-40B4-BE49-F238E27FC236}">
                  <a16:creationId xmlns:a16="http://schemas.microsoft.com/office/drawing/2014/main" id="{67F2267E-02E1-C2BD-0C12-7931B2A03E49}"/>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3" name="Freeform 186">
              <a:extLst>
                <a:ext uri="{FF2B5EF4-FFF2-40B4-BE49-F238E27FC236}">
                  <a16:creationId xmlns:a16="http://schemas.microsoft.com/office/drawing/2014/main" id="{5934B020-538D-7A5A-CD4A-3B2A10D1D434}"/>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4" name="Freeform 187">
              <a:extLst>
                <a:ext uri="{FF2B5EF4-FFF2-40B4-BE49-F238E27FC236}">
                  <a16:creationId xmlns:a16="http://schemas.microsoft.com/office/drawing/2014/main" id="{60E7BC60-A5AC-9B94-E778-020EEF2F775A}"/>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5" name="Freeform 188">
              <a:extLst>
                <a:ext uri="{FF2B5EF4-FFF2-40B4-BE49-F238E27FC236}">
                  <a16:creationId xmlns:a16="http://schemas.microsoft.com/office/drawing/2014/main" id="{B1CA24FB-E8BC-5FB8-718D-B35F2B35A3C5}"/>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6" name="Freeform 189">
              <a:extLst>
                <a:ext uri="{FF2B5EF4-FFF2-40B4-BE49-F238E27FC236}">
                  <a16:creationId xmlns:a16="http://schemas.microsoft.com/office/drawing/2014/main" id="{EEDF3F17-3BC7-0EB4-BD77-029BFFEC7B60}"/>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7" name="Freeform 190">
              <a:extLst>
                <a:ext uri="{FF2B5EF4-FFF2-40B4-BE49-F238E27FC236}">
                  <a16:creationId xmlns:a16="http://schemas.microsoft.com/office/drawing/2014/main" id="{D730A8E7-4B28-E0F6-EED5-6A123D7F1D2A}"/>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8" name="Freeform 191">
              <a:extLst>
                <a:ext uri="{FF2B5EF4-FFF2-40B4-BE49-F238E27FC236}">
                  <a16:creationId xmlns:a16="http://schemas.microsoft.com/office/drawing/2014/main" id="{3AF8ACCA-791A-6270-3CBB-6CFE064EDABC}"/>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199" name="Freeform 192">
              <a:extLst>
                <a:ext uri="{FF2B5EF4-FFF2-40B4-BE49-F238E27FC236}">
                  <a16:creationId xmlns:a16="http://schemas.microsoft.com/office/drawing/2014/main" id="{E7879437-E83D-293C-E8A8-99627B0E5FDC}"/>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0" name="Freeform 193">
              <a:extLst>
                <a:ext uri="{FF2B5EF4-FFF2-40B4-BE49-F238E27FC236}">
                  <a16:creationId xmlns:a16="http://schemas.microsoft.com/office/drawing/2014/main" id="{54712527-CD2D-E553-F21B-E2B327CA7725}"/>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1" name="Freeform 194">
              <a:extLst>
                <a:ext uri="{FF2B5EF4-FFF2-40B4-BE49-F238E27FC236}">
                  <a16:creationId xmlns:a16="http://schemas.microsoft.com/office/drawing/2014/main" id="{6203755F-C08A-44BE-8399-ED8EC2364349}"/>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2" name="Freeform 195">
              <a:extLst>
                <a:ext uri="{FF2B5EF4-FFF2-40B4-BE49-F238E27FC236}">
                  <a16:creationId xmlns:a16="http://schemas.microsoft.com/office/drawing/2014/main" id="{82084849-EBBA-7694-261A-1AFE14C8D54B}"/>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3" name="Freeform 196">
              <a:extLst>
                <a:ext uri="{FF2B5EF4-FFF2-40B4-BE49-F238E27FC236}">
                  <a16:creationId xmlns:a16="http://schemas.microsoft.com/office/drawing/2014/main" id="{8FFE9A1C-1A12-C949-3D1D-14CAB2B05B0E}"/>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4" name="Freeform 197">
              <a:extLst>
                <a:ext uri="{FF2B5EF4-FFF2-40B4-BE49-F238E27FC236}">
                  <a16:creationId xmlns:a16="http://schemas.microsoft.com/office/drawing/2014/main" id="{F82AD567-76F3-287C-A8BF-46926AEC55AE}"/>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5" name="Freeform 198">
              <a:extLst>
                <a:ext uri="{FF2B5EF4-FFF2-40B4-BE49-F238E27FC236}">
                  <a16:creationId xmlns:a16="http://schemas.microsoft.com/office/drawing/2014/main" id="{E7895818-7C61-40ED-B41B-0F897BD35B72}"/>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6" name="Freeform 199">
              <a:extLst>
                <a:ext uri="{FF2B5EF4-FFF2-40B4-BE49-F238E27FC236}">
                  <a16:creationId xmlns:a16="http://schemas.microsoft.com/office/drawing/2014/main" id="{50F614AF-77DE-BF5F-473D-0653EA2B68AD}"/>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7" name="Freeform 200">
              <a:extLst>
                <a:ext uri="{FF2B5EF4-FFF2-40B4-BE49-F238E27FC236}">
                  <a16:creationId xmlns:a16="http://schemas.microsoft.com/office/drawing/2014/main" id="{342EBCC2-6C2B-B60D-BB75-1B2ABACE530B}"/>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8" name="Freeform 201">
              <a:extLst>
                <a:ext uri="{FF2B5EF4-FFF2-40B4-BE49-F238E27FC236}">
                  <a16:creationId xmlns:a16="http://schemas.microsoft.com/office/drawing/2014/main" id="{6D412809-A604-9620-A937-1E056AF1063E}"/>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09" name="Freeform 202">
              <a:extLst>
                <a:ext uri="{FF2B5EF4-FFF2-40B4-BE49-F238E27FC236}">
                  <a16:creationId xmlns:a16="http://schemas.microsoft.com/office/drawing/2014/main" id="{3A5ED9E7-4BD4-FD15-2B54-85037D68D670}"/>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0" name="Freeform 203">
              <a:extLst>
                <a:ext uri="{FF2B5EF4-FFF2-40B4-BE49-F238E27FC236}">
                  <a16:creationId xmlns:a16="http://schemas.microsoft.com/office/drawing/2014/main" id="{09889AD2-7EFE-A173-DCB3-E3B2265A605F}"/>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1" name="Freeform 204">
              <a:extLst>
                <a:ext uri="{FF2B5EF4-FFF2-40B4-BE49-F238E27FC236}">
                  <a16:creationId xmlns:a16="http://schemas.microsoft.com/office/drawing/2014/main" id="{48BE36E6-CA4D-7B6A-5F3C-8CDD9B65686D}"/>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2" name="Freeform 205">
              <a:extLst>
                <a:ext uri="{FF2B5EF4-FFF2-40B4-BE49-F238E27FC236}">
                  <a16:creationId xmlns:a16="http://schemas.microsoft.com/office/drawing/2014/main" id="{DEB2EFEE-71B9-4096-D39E-215C4A66AFC6}"/>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sp>
          <p:nvSpPr>
            <p:cNvPr id="213" name="Freeform 206">
              <a:extLst>
                <a:ext uri="{FF2B5EF4-FFF2-40B4-BE49-F238E27FC236}">
                  <a16:creationId xmlns:a16="http://schemas.microsoft.com/office/drawing/2014/main" id="{4FED405E-4A52-D491-38D8-16F222A6340B}"/>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sz="2160" dirty="0">
                <a:latin typeface="Segoe UI" panose="020B0502040204020203" pitchFamily="34" charset="0"/>
              </a:endParaRPr>
            </a:p>
          </p:txBody>
        </p:sp>
      </p:grpSp>
      <p:sp>
        <p:nvSpPr>
          <p:cNvPr id="214" name="Freeform 31">
            <a:extLst>
              <a:ext uri="{FF2B5EF4-FFF2-40B4-BE49-F238E27FC236}">
                <a16:creationId xmlns:a16="http://schemas.microsoft.com/office/drawing/2014/main" id="{CB14303E-5414-12C4-ABC4-D5037175665C}"/>
              </a:ext>
            </a:extLst>
          </p:cNvPr>
          <p:cNvSpPr>
            <a:spLocks/>
          </p:cNvSpPr>
          <p:nvPr/>
        </p:nvSpPr>
        <p:spPr bwMode="auto">
          <a:xfrm>
            <a:off x="2503695" y="1444866"/>
            <a:ext cx="2798114" cy="1169954"/>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solidFill>
            <a:schemeClr val="bg1">
              <a:lumMod val="65000"/>
              <a:alpha val="16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algn="ctr"/>
            <a:r>
              <a:rPr lang="en-US" sz="4320" b="1" dirty="0">
                <a:solidFill>
                  <a:schemeClr val="bg1"/>
                </a:solidFill>
                <a:latin typeface="Segoe UI" panose="020B0502040204020203" pitchFamily="34" charset="0"/>
                <a:cs typeface="Segoe UI" panose="020B0502040204020203" pitchFamily="34" charset="0"/>
              </a:rPr>
              <a:t>PHẦN 2.4</a:t>
            </a:r>
          </a:p>
        </p:txBody>
      </p:sp>
      <p:sp>
        <p:nvSpPr>
          <p:cNvPr id="4" name="TextBox 3">
            <a:extLst>
              <a:ext uri="{FF2B5EF4-FFF2-40B4-BE49-F238E27FC236}">
                <a16:creationId xmlns:a16="http://schemas.microsoft.com/office/drawing/2014/main" id="{ABC189A1-1680-4AE6-097F-06E4838FA1F0}"/>
              </a:ext>
            </a:extLst>
          </p:cNvPr>
          <p:cNvSpPr txBox="1"/>
          <p:nvPr/>
        </p:nvSpPr>
        <p:spPr>
          <a:xfrm>
            <a:off x="1563541" y="3687492"/>
            <a:ext cx="12534563" cy="976934"/>
          </a:xfrm>
          <a:prstGeom prst="rect">
            <a:avLst/>
          </a:prstGeom>
          <a:noFill/>
        </p:spPr>
        <p:txBody>
          <a:bodyPr wrap="square" rtlCol="0" anchor="ctr">
            <a:spAutoFit/>
          </a:bodyPr>
          <a:lstStyle/>
          <a:p>
            <a:pPr lvl="0" algn="ctr">
              <a:lnSpc>
                <a:spcPct val="120000"/>
              </a:lnSpc>
              <a:defRPr/>
            </a:pPr>
            <a:r>
              <a:rPr lang="en-US" sz="5280" b="1" dirty="0">
                <a:solidFill>
                  <a:srgbClr val="B22126"/>
                </a:solidFill>
                <a:latin typeface="Segoe UI" panose="020B0502040204020203" pitchFamily="34" charset="0"/>
                <a:cs typeface="Segoe UI" panose="020B0502040204020203" pitchFamily="34" charset="0"/>
              </a:rPr>
              <a:t>PHƯƠNG ÁN TRIỂN KHAI</a:t>
            </a:r>
            <a:endParaRPr lang="en-US" sz="5280" b="1" dirty="0">
              <a:solidFill>
                <a:srgbClr val="B22126"/>
              </a:solidFill>
              <a:latin typeface="Segoe UI" panose="020B0502040204020203" pitchFamily="34" charset="0"/>
              <a:ea typeface="Avenir Next" charset="0"/>
              <a:cs typeface="Segoe UI" panose="020B0502040204020203" pitchFamily="34" charset="0"/>
            </a:endParaRPr>
          </a:p>
        </p:txBody>
      </p:sp>
    </p:spTree>
    <p:extLst>
      <p:ext uri="{BB962C8B-B14F-4D97-AF65-F5344CB8AC3E}">
        <p14:creationId xmlns:p14="http://schemas.microsoft.com/office/powerpoint/2010/main" val="4197704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873A9-C217-AAC5-9BAB-3806DED9D06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F28378-C6B6-8B85-AAB4-C2F304F2E9A5}"/>
              </a:ext>
            </a:extLst>
          </p:cNvPr>
          <p:cNvSpPr/>
          <p:nvPr/>
        </p:nvSpPr>
        <p:spPr>
          <a:xfrm>
            <a:off x="605900" y="138054"/>
            <a:ext cx="9588138" cy="424732"/>
          </a:xfrm>
          <a:prstGeom prst="rect">
            <a:avLst/>
          </a:prstGeom>
        </p:spPr>
        <p:txBody>
          <a:bodyPr wrap="none">
            <a:spAutoFit/>
          </a:bodyPr>
          <a:lstStyle/>
          <a:p>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Hệ</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thống</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thông</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tin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giải</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quyết</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thủ</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tục</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hành</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chính</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cấp</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bộ</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tập</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trung</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thống</a:t>
            </a:r>
            <a:r>
              <a:rPr lang="en-US" sz="2160" i="1" u="sng" dirty="0">
                <a:latin typeface="Segoe UI" panose="020B0502040204020203" pitchFamily="34" charset="0"/>
                <a:ea typeface="Fira Sans Extra Condensed SemiBold"/>
                <a:cs typeface="Segoe UI" panose="020B0502040204020203" pitchFamily="34" charset="0"/>
                <a:sym typeface="Fira Sans Extra Condensed SemiBold"/>
              </a:rPr>
              <a:t> </a:t>
            </a:r>
            <a:r>
              <a:rPr lang="en-US" sz="2160" i="1" u="sng" dirty="0" err="1">
                <a:latin typeface="Segoe UI" panose="020B0502040204020203" pitchFamily="34" charset="0"/>
                <a:ea typeface="Fira Sans Extra Condensed SemiBold"/>
                <a:cs typeface="Segoe UI" panose="020B0502040204020203" pitchFamily="34" charset="0"/>
                <a:sym typeface="Fira Sans Extra Condensed SemiBold"/>
              </a:rPr>
              <a:t>nhất</a:t>
            </a:r>
            <a:endParaRPr lang="vi-VN" sz="2160" i="1" u="sng" dirty="0">
              <a:latin typeface="Segoe UI" panose="020B0502040204020203" pitchFamily="34" charset="0"/>
              <a:ea typeface="Fira Sans Extra Condensed SemiBold"/>
              <a:cs typeface="Segoe UI" panose="020B0502040204020203" pitchFamily="34" charset="0"/>
              <a:sym typeface="Fira Sans Extra Condensed SemiBold"/>
            </a:endParaRPr>
          </a:p>
        </p:txBody>
      </p:sp>
      <p:graphicFrame>
        <p:nvGraphicFramePr>
          <p:cNvPr id="3" name="Table 2">
            <a:extLst>
              <a:ext uri="{FF2B5EF4-FFF2-40B4-BE49-F238E27FC236}">
                <a16:creationId xmlns:a16="http://schemas.microsoft.com/office/drawing/2014/main" id="{E1A01B5B-5A0B-58AE-AA0D-CD7E65C94E3F}"/>
              </a:ext>
            </a:extLst>
          </p:cNvPr>
          <p:cNvGraphicFramePr>
            <a:graphicFrameLocks noGrp="1"/>
          </p:cNvGraphicFramePr>
          <p:nvPr>
            <p:extLst>
              <p:ext uri="{D42A27DB-BD31-4B8C-83A1-F6EECF244321}">
                <p14:modId xmlns:p14="http://schemas.microsoft.com/office/powerpoint/2010/main" val="4166253378"/>
              </p:ext>
            </p:extLst>
          </p:nvPr>
        </p:nvGraphicFramePr>
        <p:xfrm>
          <a:off x="725440" y="728276"/>
          <a:ext cx="13456073" cy="6692911"/>
        </p:xfrm>
        <a:graphic>
          <a:graphicData uri="http://schemas.openxmlformats.org/drawingml/2006/table">
            <a:tbl>
              <a:tblPr firstRow="1" firstCol="1" bandRow="1">
                <a:tableStyleId>{5C22544A-7EE6-4342-B048-85BDC9FD1C3A}</a:tableStyleId>
              </a:tblPr>
              <a:tblGrid>
                <a:gridCol w="3110729">
                  <a:extLst>
                    <a:ext uri="{9D8B030D-6E8A-4147-A177-3AD203B41FA5}">
                      <a16:colId xmlns:a16="http://schemas.microsoft.com/office/drawing/2014/main" val="915677184"/>
                    </a:ext>
                  </a:extLst>
                </a:gridCol>
                <a:gridCol w="10345344">
                  <a:extLst>
                    <a:ext uri="{9D8B030D-6E8A-4147-A177-3AD203B41FA5}">
                      <a16:colId xmlns:a16="http://schemas.microsoft.com/office/drawing/2014/main" val="2117743077"/>
                    </a:ext>
                  </a:extLst>
                </a:gridCol>
              </a:tblGrid>
              <a:tr h="464128">
                <a:tc>
                  <a:txBody>
                    <a:bodyPr/>
                    <a:lstStyle/>
                    <a:p>
                      <a:pPr algn="ctr">
                        <a:lnSpc>
                          <a:spcPct val="115000"/>
                        </a:lnSpc>
                        <a:spcBef>
                          <a:spcPts val="300"/>
                        </a:spcBef>
                        <a:spcAft>
                          <a:spcPts val="300"/>
                        </a:spcAft>
                        <a:buNone/>
                      </a:pPr>
                      <a:r>
                        <a:rPr lang="en-US" sz="2400" kern="100" dirty="0" err="1">
                          <a:solidFill>
                            <a:schemeClr val="bg1"/>
                          </a:solidFill>
                          <a:effectLst/>
                          <a:latin typeface="Noto Serif" panose="02020600060500020200" pitchFamily="18" charset="0"/>
                          <a:ea typeface="Noto Serif" panose="02020600060500020200" pitchFamily="18" charset="0"/>
                          <a:cs typeface="Noto Serif" panose="02020600060500020200" pitchFamily="18" charset="0"/>
                        </a:rPr>
                        <a:t>Tiêu</a:t>
                      </a:r>
                      <a:r>
                        <a:rPr lang="en-US" sz="2400" kern="100" dirty="0">
                          <a:solidFill>
                            <a:schemeClr val="bg1"/>
                          </a:solidFill>
                          <a:effectLst/>
                          <a:latin typeface="Noto Serif" panose="02020600060500020200" pitchFamily="18" charset="0"/>
                          <a:ea typeface="Noto Serif" panose="02020600060500020200" pitchFamily="18" charset="0"/>
                          <a:cs typeface="Noto Serif" panose="02020600060500020200" pitchFamily="18" charset="0"/>
                        </a:rPr>
                        <a:t> </a:t>
                      </a:r>
                      <a:r>
                        <a:rPr lang="en-US" sz="2400" kern="100" dirty="0" err="1">
                          <a:solidFill>
                            <a:schemeClr val="bg1"/>
                          </a:solidFill>
                          <a:effectLst/>
                          <a:latin typeface="Noto Serif" panose="02020600060500020200" pitchFamily="18" charset="0"/>
                          <a:ea typeface="Noto Serif" panose="02020600060500020200" pitchFamily="18" charset="0"/>
                          <a:cs typeface="Noto Serif" panose="02020600060500020200" pitchFamily="18" charset="0"/>
                        </a:rPr>
                        <a:t>chí</a:t>
                      </a:r>
                      <a:endParaRPr lang="en-US" sz="2400" kern="100" dirty="0">
                        <a:solidFill>
                          <a:schemeClr val="bg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tc>
                  <a:txBody>
                    <a:bodyPr/>
                    <a:lstStyle/>
                    <a:p>
                      <a:pPr algn="ctr">
                        <a:lnSpc>
                          <a:spcPct val="115000"/>
                        </a:lnSpc>
                        <a:spcBef>
                          <a:spcPts val="300"/>
                        </a:spcBef>
                        <a:spcAft>
                          <a:spcPts val="300"/>
                        </a:spcAft>
                        <a:buNone/>
                      </a:pPr>
                      <a:r>
                        <a:rPr lang="en-US" sz="2400" kern="100" dirty="0">
                          <a:solidFill>
                            <a:schemeClr val="bg1"/>
                          </a:solidFill>
                          <a:effectLst/>
                          <a:latin typeface="Noto Serif" panose="02020600060500020200" pitchFamily="18" charset="0"/>
                          <a:ea typeface="Noto Serif" panose="02020600060500020200" pitchFamily="18" charset="0"/>
                          <a:cs typeface="Noto Serif" panose="02020600060500020200" pitchFamily="18" charset="0"/>
                        </a:rPr>
                        <a:t>Theo CV 5721 </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4F00"/>
                    </a:solidFill>
                  </a:tcPr>
                </a:tc>
                <a:extLst>
                  <a:ext uri="{0D108BD9-81ED-4DB2-BD59-A6C34878D82A}">
                    <a16:rowId xmlns:a16="http://schemas.microsoft.com/office/drawing/2014/main" val="2513794434"/>
                  </a:ext>
                </a:extLst>
              </a:tr>
              <a:tr h="600558">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cấp</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Mỗi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có</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01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HTTT GQTTHC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duy</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nhất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xử</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lý</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toàn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637690"/>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 thống cấp Tỉnh</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cấp</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tỉnh</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không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còn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giải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quyết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TTHC,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chỉ</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đồng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dữ</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liệu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phục</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vụ</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công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tác</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chỉ</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đạo</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hành</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tại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địa</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phương</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245220"/>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Cổng dịch vụ công</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DVCQG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là</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cổng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tiếp</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nhận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trả</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quả</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duy</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nhất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toàn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quốc</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0609059"/>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 thống điều phối</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phối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TTHC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dùng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chung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hướng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đồng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trạng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thái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hỗ</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trợ</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liên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thông</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937119"/>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Chia sẻ dữ liệu</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Chia sẻ dữ liệu qua NDXP, NDOP theo 10 trạng thái chuẩn hồ sơ</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731569"/>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Kho kết quả điện tử</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Bắt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đầu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triển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khai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lưu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kết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quả</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TTHC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lên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Cổng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VNeID</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467338"/>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Trải nghiệm người dân</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Nộp</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hồ</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sơ</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tại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Cổng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DVCQG;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định</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danh</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bằng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VNeID</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973972"/>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Tính liên thông quy trình</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phối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qua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hệ</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thống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chung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theo</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dõi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được</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trạng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thái</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618572"/>
                  </a:ext>
                </a:extLst>
              </a:tr>
              <a:tr h="600558">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Công nghệ nền</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Hướng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tới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vận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hành</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trên</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Cloud, chia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sẻ</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qua NDXP, NDOP.</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4290585"/>
                  </a:ext>
                </a:extLst>
              </a:tr>
              <a:tr h="800899">
                <a:tc>
                  <a:txBody>
                    <a:bodyPr/>
                    <a:lstStyle/>
                    <a:p>
                      <a:pPr marL="52070" marR="8890" algn="just">
                        <a:lnSpc>
                          <a:spcPct val="115000"/>
                        </a:lnSpc>
                        <a:spcBef>
                          <a:spcPts val="300"/>
                        </a:spcBef>
                        <a:spcAft>
                          <a:spcPts val="300"/>
                        </a:spcAft>
                        <a:buNone/>
                      </a:pPr>
                      <a:r>
                        <a:rPr lang="en-US" sz="1800" kern="10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Mục tiêu đạt được</a:t>
                      </a: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2070" marR="8890" algn="just">
                        <a:lnSpc>
                          <a:spcPct val="115000"/>
                        </a:lnSpc>
                        <a:spcBef>
                          <a:spcPts val="300"/>
                        </a:spcBef>
                        <a:spcAft>
                          <a:spcPts val="300"/>
                        </a:spcAft>
                        <a:buNone/>
                      </a:pP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Một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cổng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một</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điều</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phối</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xử</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lý</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tập</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trung</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theo</a:t>
                      </a:r>
                      <a:r>
                        <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800" kern="100" dirty="0" err="1">
                          <a:solidFill>
                            <a:schemeClr val="tx1"/>
                          </a:solidFill>
                          <a:effectLst/>
                          <a:latin typeface="Noto Serif" panose="02020600060500020200" pitchFamily="18" charset="0"/>
                          <a:ea typeface="Noto Serif" panose="02020600060500020200" pitchFamily="18" charset="0"/>
                          <a:cs typeface="Noto Serif" panose="02020600060500020200" pitchFamily="18" charset="0"/>
                        </a:rPr>
                        <a:t>bộ</a:t>
                      </a:r>
                      <a:endParaRPr lang="en-US" sz="1800" kern="100" dirty="0">
                        <a:solidFill>
                          <a:schemeClr val="tx1"/>
                        </a:solidFill>
                        <a:effectLst/>
                        <a:latin typeface="Noto Serif" panose="02020600060500020200" pitchFamily="18" charset="0"/>
                        <a:ea typeface="Noto Serif" panose="02020600060500020200" pitchFamily="18" charset="0"/>
                        <a:cs typeface="Noto Serif" panose="02020600060500020200" pitchFamily="18" charset="0"/>
                      </a:endParaRPr>
                    </a:p>
                  </a:txBody>
                  <a:tcPr marL="6148" marR="6148" marT="6148" marB="6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37278"/>
                  </a:ext>
                </a:extLst>
              </a:tr>
            </a:tbl>
          </a:graphicData>
        </a:graphic>
      </p:graphicFrame>
    </p:spTree>
    <p:extLst>
      <p:ext uri="{BB962C8B-B14F-4D97-AF65-F5344CB8AC3E}">
        <p14:creationId xmlns:p14="http://schemas.microsoft.com/office/powerpoint/2010/main" val="13105035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name="Slide 16">
    <p:spTree>
      <p:nvGrpSpPr>
        <p:cNvPr id="1" name=""/>
        <p:cNvGrpSpPr/>
        <p:nvPr/>
      </p:nvGrpSpPr>
      <p:grpSpPr>
        <a:xfrm>
          <a:off x="0" y="0"/>
          <a:ext cx="0" cy="0"/>
          <a:chOff x="0" y="0"/>
          <a:chExt cx="0" cy="0"/>
        </a:xfrm>
      </p:grpSpPr>
      <p:sp>
        <p:nvSpPr>
          <p:cNvPr id="2" name="Text 0"/>
          <p:cNvSpPr/>
          <p:nvPr/>
        </p:nvSpPr>
        <p:spPr>
          <a:xfrm>
            <a:off x="793790" y="749498"/>
            <a:ext cx="10572393" cy="708779"/>
          </a:xfrm>
          <a:prstGeom prst="rect">
            <a:avLst/>
          </a:prstGeom>
          <a:noFill/>
          <a:ln/>
        </p:spPr>
        <p:txBody>
          <a:bodyPr wrap="none" lIns="0" tIns="0" rIns="0" bIns="0" rtlCol="0" anchor="t"/>
          <a:lstStyle/>
          <a:p>
            <a:pPr marL="0" indent="0" algn="l">
              <a:lnSpc>
                <a:spcPts val="5550"/>
              </a:lnSpc>
              <a:buNone/>
            </a:pPr>
            <a:r>
              <a:rPr lang="en-US" sz="44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Quy trình giải quyết thủ tục hành chính</a:t>
            </a:r>
            <a:endParaRPr lang="en-US" sz="44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1549003"/>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1. Giai đoạn 1</a:t>
            </a:r>
            <a:endParaRPr lang="en-US" sz="26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 2"/>
          <p:cNvSpPr/>
          <p:nvPr/>
        </p:nvSpPr>
        <p:spPr>
          <a:xfrm>
            <a:off x="793790" y="2065020"/>
            <a:ext cx="3855482" cy="425291"/>
          </a:xfrm>
          <a:prstGeom prst="rect">
            <a:avLst/>
          </a:prstGeom>
          <a:noFill/>
          <a:ln/>
        </p:spPr>
        <p:txBody>
          <a:bodyPr wrap="none" lIns="0" tIns="0" rIns="0" bIns="0" rtlCol="0" anchor="t"/>
          <a:lstStyle/>
          <a:p>
            <a:pPr marL="0" indent="0" algn="l">
              <a:lnSpc>
                <a:spcPts val="3300"/>
              </a:lnSpc>
              <a:buNone/>
            </a:pPr>
            <a:r>
              <a:rPr lang="en-US" sz="26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1.1. Nộp hồ sơ trực tuyến</a:t>
            </a:r>
            <a:endParaRPr lang="en-US" sz="26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793790" y="276013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Giai đoạn này triển khai đồng bộ việc tiếp nhận hồ sơ trực tuyến từ Cổng Dịch vụ công quốc gia (DVCQG) thông suốt đến Hệ thống thông tin giải quyết thủ tục hành chính (HTTT GQTTHC) của các bộ, ngành.</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793790" y="374108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Đối với 82 dịch vụ công ưu tiên, việc tiếp nhận trực tuyến được triển khai tập trung tại Cổng DVCQG đặt tại Trung tâm Dữ liệu quốc gia.</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793790" y="472204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Hồ sơ trực tuyến sau khi được người dân, doanh nghiệp nộp thành công trên Cổng DVCQG sẽ được chuyển đến HTTT GQTTHC của bộ, ngành chủ quản để cán bộ một cửa tiếp nhận và xử lý theo quy trình nghiệp vụ.</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793790" y="570300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quả xử lý, tiến trình, dữ liệu hồ sơ sẽ được đồng bộ về Cổng DVCQG và Hệ thống điều phối giải quyết TTHC (chưa chính thức, nhưng đồng bộ để khi chuyển sang giai đoạn 2 thì dữ liệu không bị gián đoạn), bảo đảm việc theo dõi, thống kê, báo cáo tập trung.</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7"/>
          <p:cNvSpPr/>
          <p:nvPr/>
        </p:nvSpPr>
        <p:spPr>
          <a:xfrm>
            <a:off x="793790" y="680704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Tại địa phương, việc tiếp nhận được thực hiện thông qua HTTT GQTTHC cấp tỉnh (ngoại trừ 82 DVC ưu tiên triển khai tiếp nhận trực tuyến tập trung tại Cổng DVCQG) và đồng bộ dữ liệu đến Hệ thống điều phối giải quyết TTHC để phục vụ công tác quản lý.</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name="Slide 17">
    <p:spTree>
      <p:nvGrpSpPr>
        <p:cNvPr id="1" name=""/>
        <p:cNvGrpSpPr/>
        <p:nvPr/>
      </p:nvGrpSpPr>
      <p:grpSpPr>
        <a:xfrm>
          <a:off x="0" y="0"/>
          <a:ext cx="0" cy="0"/>
          <a:chOff x="0" y="0"/>
          <a:chExt cx="0" cy="0"/>
        </a:xfrm>
      </p:grpSpPr>
      <p:sp>
        <p:nvSpPr>
          <p:cNvPr id="2" name="Text 0"/>
          <p:cNvSpPr/>
          <p:nvPr/>
        </p:nvSpPr>
        <p:spPr>
          <a:xfrm>
            <a:off x="793790" y="967740"/>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1. Giai đoạn 1</a:t>
            </a:r>
            <a:endParaRPr lang="en-US" sz="26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1483757"/>
            <a:ext cx="3596997" cy="425291"/>
          </a:xfrm>
          <a:prstGeom prst="rect">
            <a:avLst/>
          </a:prstGeom>
          <a:noFill/>
          <a:ln/>
        </p:spPr>
        <p:txBody>
          <a:bodyPr wrap="none" lIns="0" tIns="0" rIns="0" bIns="0" rtlCol="0" anchor="t"/>
          <a:lstStyle/>
          <a:p>
            <a:pPr marL="0" indent="0" algn="l">
              <a:lnSpc>
                <a:spcPts val="3300"/>
              </a:lnSpc>
              <a:buNone/>
            </a:pPr>
            <a:r>
              <a:rPr lang="en-US" sz="26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1.2. Nộp hồ sơ trực tiếp</a:t>
            </a:r>
            <a:endParaRPr lang="en-US" sz="26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 2"/>
          <p:cNvSpPr/>
          <p:nvPr/>
        </p:nvSpPr>
        <p:spPr>
          <a:xfrm>
            <a:off x="793790" y="224921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Đối với hồ sơ nộp trực tiếp, chưa thông qua Hệ thống điều phối giải quyết TTHC ở giai đoạn này.</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793790" y="2867263"/>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Cán bộ tiếp nhận hồ sơ tại bộ phận một cửa sẽ truy cập trực tiếp vào HTTT GQTTHC của bộ, ngành để nhập thông tin, tiếp nhận và xử lý thủ tục hành chính.</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793790" y="384821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Dữ liệu hồ sơ đã được tiếp nhận và giải quyết trên các HTTT GQTTHC của bộ, ngành sẽ được đồng bộ tạm thời về Hệ thống điều phối giải quyết TTHC (chưa vận hành chính thức), nhằm bảo đảm khi chuyển sang giai đoạn tiếp theo (giai đoạn 2) dữ liệu được liên thông, không bị gián đoạn.</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793790" y="519207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Song song, các bộ, ngành tập trung hợp nhất, nâng cấp HTTT GQTTHC của mình, bảo đảm chuẩn hóa quy trình điện tử, biểu mẫu tương tác, tạo tiền đề cho việc vận hành thống nhất, kết nối đồng bộ với Cổng DVCQG và Hệ thống điều phối giải quyết TTHC trong giai đoạn sau.</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793790" y="6535936"/>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Tại địa phương, việc tiếp nhận được thực hiện thông qua HTTT GQTTHC cấp tỉnh (ngoại trừ 82 DVC ưu tiên triển khai tiếp nhận trực tuyến tập trung tại Cổng DVCQG) và đồng bộ dữ liệu đến Hệ thống điều phối giải quyết TTHC để phục vụ công tác quản lý.</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name="Slide 18">
    <p:spTree>
      <p:nvGrpSpPr>
        <p:cNvPr id="1" name=""/>
        <p:cNvGrpSpPr/>
        <p:nvPr/>
      </p:nvGrpSpPr>
      <p:grpSpPr>
        <a:xfrm>
          <a:off x="0" y="0"/>
          <a:ext cx="0" cy="0"/>
          <a:chOff x="0" y="0"/>
          <a:chExt cx="0" cy="0"/>
        </a:xfrm>
      </p:grpSpPr>
      <p:sp>
        <p:nvSpPr>
          <p:cNvPr id="2" name="Text 0"/>
          <p:cNvSpPr/>
          <p:nvPr/>
        </p:nvSpPr>
        <p:spPr>
          <a:xfrm>
            <a:off x="793790" y="654487"/>
            <a:ext cx="3402330" cy="425291"/>
          </a:xfrm>
          <a:prstGeom prst="rect">
            <a:avLst/>
          </a:prstGeom>
          <a:noFill/>
          <a:ln/>
        </p:spPr>
        <p:txBody>
          <a:bodyPr wrap="none" lIns="0" tIns="0" rIns="0" bIns="0" rtlCol="0" anchor="t"/>
          <a:lstStyle/>
          <a:p>
            <a:pPr marL="0" indent="0" algn="l">
              <a:lnSpc>
                <a:spcPts val="3300"/>
              </a:lnSpc>
              <a:buNone/>
            </a:pPr>
            <a:r>
              <a:rPr lang="en-US" sz="24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2. Giai đoạn 2</a:t>
            </a:r>
            <a:endParaRPr lang="en-US" sz="24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1147763"/>
            <a:ext cx="2926318" cy="318849"/>
          </a:xfrm>
          <a:prstGeom prst="rect">
            <a:avLst/>
          </a:prstGeom>
          <a:noFill/>
          <a:ln/>
        </p:spPr>
        <p:txBody>
          <a:bodyPr wrap="none" lIns="0" tIns="0" rIns="0" bIns="0" rtlCol="0" anchor="t"/>
          <a:lstStyle/>
          <a:p>
            <a:pPr marL="0" indent="0" algn="l">
              <a:lnSpc>
                <a:spcPts val="2500"/>
              </a:lnSpc>
              <a:buNone/>
            </a:pPr>
            <a:r>
              <a:rPr lang="en-US" sz="20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2.1. Nộp hồ sơ trực tuyến</a:t>
            </a:r>
            <a:endParaRPr lang="en-US" sz="20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 2"/>
          <p:cNvSpPr/>
          <p:nvPr/>
        </p:nvSpPr>
        <p:spPr>
          <a:xfrm>
            <a:off x="793790" y="1534597"/>
            <a:ext cx="11381184" cy="318849"/>
          </a:xfrm>
          <a:prstGeom prst="rect">
            <a:avLst/>
          </a:prstGeom>
          <a:noFill/>
          <a:ln/>
        </p:spPr>
        <p:txBody>
          <a:bodyPr wrap="none" lIns="0" tIns="0" rIns="0" bIns="0" rtlCol="0" anchor="t"/>
          <a:lstStyle/>
          <a:p>
            <a:pPr marL="0" indent="0" algn="l">
              <a:lnSpc>
                <a:spcPts val="2500"/>
              </a:lnSpc>
              <a:buNone/>
            </a:pPr>
            <a:r>
              <a:rPr lang="en-US" sz="20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a) Đối với các Dịch vụ công trực tuyến triển khai nộp tập trung trên Cổng Dịch vụ công quốc gia</a:t>
            </a:r>
            <a:endParaRPr lang="en-US" sz="20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793790" y="2108597"/>
            <a:ext cx="170021" cy="212646"/>
          </a:xfrm>
          <a:prstGeom prst="rect">
            <a:avLst/>
          </a:prstGeom>
          <a:noFill/>
          <a:ln/>
        </p:spPr>
        <p:txBody>
          <a:bodyPr wrap="none" lIns="0" tIns="0" rIns="0" bIns="0" rtlCol="0" anchor="t"/>
          <a:lstStyle/>
          <a:p>
            <a:pPr marL="0" indent="0" algn="l">
              <a:lnSpc>
                <a:spcPts val="2100"/>
              </a:lnSpc>
              <a:buNone/>
            </a:pPr>
            <a:r>
              <a:rPr lang="en-US" sz="14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01</a:t>
            </a:r>
            <a:endParaRPr lang="en-US" sz="14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Shape 4"/>
          <p:cNvSpPr/>
          <p:nvPr/>
        </p:nvSpPr>
        <p:spPr>
          <a:xfrm>
            <a:off x="793790" y="2374821"/>
            <a:ext cx="64364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793790" y="2505551"/>
            <a:ext cx="3146108" cy="265747"/>
          </a:xfrm>
          <a:prstGeom prst="rect">
            <a:avLst/>
          </a:prstGeom>
          <a:noFill/>
          <a:ln/>
        </p:spPr>
        <p:txBody>
          <a:bodyPr wrap="none" lIns="0" tIns="0" rIns="0" bIns="0" rtlCol="0" anchor="t"/>
          <a:lstStyle/>
          <a:p>
            <a:pPr marL="0" indent="0" algn="l">
              <a:lnSpc>
                <a:spcPts val="20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1: Đăng nhập Cổng DVCQG</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793790" y="2873335"/>
            <a:ext cx="6436400" cy="272177"/>
          </a:xfrm>
          <a:prstGeom prst="rect">
            <a:avLst/>
          </a:prstGeom>
          <a:noFill/>
          <a:ln/>
        </p:spPr>
        <p:txBody>
          <a:bodyPr wrap="square" lIns="0" tIns="0" rIns="0" bIns="0" rtlCol="0" anchor="t"/>
          <a:lstStyle/>
          <a:p>
            <a:pPr algn="just">
              <a:lnSpc>
                <a:spcPts val="210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Công dân/doanh nghiệp đăng nhập vào Cổng DVCQG thông qua VNeID.</a:t>
            </a:r>
          </a:p>
        </p:txBody>
      </p:sp>
      <p:sp>
        <p:nvSpPr>
          <p:cNvPr id="9" name="Text 7"/>
          <p:cNvSpPr/>
          <p:nvPr/>
        </p:nvSpPr>
        <p:spPr>
          <a:xfrm>
            <a:off x="7400211" y="2108597"/>
            <a:ext cx="170021" cy="212646"/>
          </a:xfrm>
          <a:prstGeom prst="rect">
            <a:avLst/>
          </a:prstGeom>
          <a:noFill/>
          <a:ln/>
        </p:spPr>
        <p:txBody>
          <a:bodyPr wrap="none" lIns="0" tIns="0" rIns="0" bIns="0" rtlCol="0" anchor="t"/>
          <a:lstStyle/>
          <a:p>
            <a:pPr marL="0" indent="0" algn="l">
              <a:lnSpc>
                <a:spcPts val="2100"/>
              </a:lnSpc>
              <a:buNone/>
            </a:pPr>
            <a:r>
              <a:rPr lang="en-US" sz="14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02</a:t>
            </a:r>
            <a:endParaRPr lang="en-US" sz="14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8"/>
          <p:cNvSpPr/>
          <p:nvPr/>
        </p:nvSpPr>
        <p:spPr>
          <a:xfrm>
            <a:off x="7400211" y="2374821"/>
            <a:ext cx="64364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7400211" y="2505551"/>
            <a:ext cx="3470077" cy="265747"/>
          </a:xfrm>
          <a:prstGeom prst="rect">
            <a:avLst/>
          </a:prstGeom>
          <a:noFill/>
          <a:ln/>
        </p:spPr>
        <p:txBody>
          <a:bodyPr wrap="none" lIns="0" tIns="0" rIns="0" bIns="0" rtlCol="0" anchor="t"/>
          <a:lstStyle/>
          <a:p>
            <a:pPr marL="0" indent="0" algn="l">
              <a:lnSpc>
                <a:spcPts val="20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2: Lựa chọn và điền thông tin</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7400211" y="2873335"/>
            <a:ext cx="6436400" cy="544354"/>
          </a:xfrm>
          <a:prstGeom prst="rect">
            <a:avLst/>
          </a:prstGeom>
          <a:noFill/>
          <a:ln/>
        </p:spPr>
        <p:txBody>
          <a:bodyPr wrap="square" lIns="0" tIns="0" rIns="0" bIns="0" rtlCol="0" anchor="t"/>
          <a:lstStyle/>
          <a:p>
            <a:pPr marL="0" indent="0" algn="just">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Công dân/doanh nghiệp lựa chọn thủ tục hành chính cần nộp hồ sơ trực tuyến và điền thông tin vào biểu mẫu điện tử tương tác trên Cổng DVCQG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1"/>
          <p:cNvSpPr/>
          <p:nvPr/>
        </p:nvSpPr>
        <p:spPr>
          <a:xfrm>
            <a:off x="793790" y="3715226"/>
            <a:ext cx="170021" cy="212646"/>
          </a:xfrm>
          <a:prstGeom prst="rect">
            <a:avLst/>
          </a:prstGeom>
          <a:noFill/>
          <a:ln/>
        </p:spPr>
        <p:txBody>
          <a:bodyPr wrap="none" lIns="0" tIns="0" rIns="0" bIns="0" rtlCol="0" anchor="t"/>
          <a:lstStyle/>
          <a:p>
            <a:pPr marL="0" indent="0" algn="l">
              <a:lnSpc>
                <a:spcPts val="2100"/>
              </a:lnSpc>
              <a:buNone/>
            </a:pPr>
            <a:r>
              <a:rPr lang="en-US" sz="14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03</a:t>
            </a:r>
            <a:endParaRPr lang="en-US" sz="14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Shape 12"/>
          <p:cNvSpPr/>
          <p:nvPr/>
        </p:nvSpPr>
        <p:spPr>
          <a:xfrm>
            <a:off x="793790" y="3981450"/>
            <a:ext cx="64364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3"/>
          <p:cNvSpPr/>
          <p:nvPr/>
        </p:nvSpPr>
        <p:spPr>
          <a:xfrm>
            <a:off x="793790" y="4112181"/>
            <a:ext cx="2960965" cy="265747"/>
          </a:xfrm>
          <a:prstGeom prst="rect">
            <a:avLst/>
          </a:prstGeom>
          <a:noFill/>
          <a:ln/>
        </p:spPr>
        <p:txBody>
          <a:bodyPr wrap="none" lIns="0" tIns="0" rIns="0" bIns="0" rtlCol="0" anchor="t"/>
          <a:lstStyle/>
          <a:p>
            <a:pPr marL="0" indent="0" algn="l">
              <a:lnSpc>
                <a:spcPts val="20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3: Nộp hồ sơ thành công</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6" name="Text 14"/>
          <p:cNvSpPr/>
          <p:nvPr/>
        </p:nvSpPr>
        <p:spPr>
          <a:xfrm>
            <a:off x="793790" y="4479965"/>
            <a:ext cx="6436400" cy="816531"/>
          </a:xfrm>
          <a:prstGeom prst="rect">
            <a:avLst/>
          </a:prstGeom>
          <a:noFill/>
          <a:ln/>
        </p:spPr>
        <p:txBody>
          <a:bodyPr wrap="square" lIns="0" tIns="0" rIns="0" bIns="0" rtlCol="0" anchor="t"/>
          <a:lstStyle/>
          <a:p>
            <a:pPr marL="0" indent="0" algn="just">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Công dân/doanh nghiệp nộp hồ sơ thành công trên Cổng Dịch vụ công quốc gia. Hồ sơ được chuyển về HTTT giải quyết TTHC của các bộ, ngành chủ quản tương ứng với DVC người dân/doanh nghiệp lựa chọn.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7" name="Text 15"/>
          <p:cNvSpPr/>
          <p:nvPr/>
        </p:nvSpPr>
        <p:spPr>
          <a:xfrm>
            <a:off x="7400211" y="3715226"/>
            <a:ext cx="170021" cy="212646"/>
          </a:xfrm>
          <a:prstGeom prst="rect">
            <a:avLst/>
          </a:prstGeom>
          <a:noFill/>
          <a:ln/>
        </p:spPr>
        <p:txBody>
          <a:bodyPr wrap="none" lIns="0" tIns="0" rIns="0" bIns="0" rtlCol="0" anchor="t"/>
          <a:lstStyle/>
          <a:p>
            <a:pPr marL="0" indent="0" algn="l">
              <a:lnSpc>
                <a:spcPts val="2100"/>
              </a:lnSpc>
              <a:buNone/>
            </a:pPr>
            <a:r>
              <a:rPr lang="en-US" sz="14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04</a:t>
            </a:r>
            <a:endParaRPr lang="en-US" sz="14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8" name="Shape 16"/>
          <p:cNvSpPr/>
          <p:nvPr/>
        </p:nvSpPr>
        <p:spPr>
          <a:xfrm>
            <a:off x="7400211" y="3981450"/>
            <a:ext cx="64364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9" name="Text 17"/>
          <p:cNvSpPr/>
          <p:nvPr/>
        </p:nvSpPr>
        <p:spPr>
          <a:xfrm>
            <a:off x="7400211" y="4112181"/>
            <a:ext cx="3242548" cy="265747"/>
          </a:xfrm>
          <a:prstGeom prst="rect">
            <a:avLst/>
          </a:prstGeom>
          <a:noFill/>
          <a:ln/>
        </p:spPr>
        <p:txBody>
          <a:bodyPr wrap="none" lIns="0" tIns="0" rIns="0" bIns="0" rtlCol="0" anchor="t"/>
          <a:lstStyle/>
          <a:p>
            <a:pPr marL="0" indent="0" algn="l">
              <a:lnSpc>
                <a:spcPts val="20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4: Tiếp nhận và xử lý hồ sơ</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0" name="Text 18"/>
          <p:cNvSpPr/>
          <p:nvPr/>
        </p:nvSpPr>
        <p:spPr>
          <a:xfrm>
            <a:off x="7400211" y="4479965"/>
            <a:ext cx="6436400" cy="544354"/>
          </a:xfrm>
          <a:prstGeom prst="rect">
            <a:avLst/>
          </a:prstGeom>
          <a:noFill/>
          <a:ln/>
        </p:spPr>
        <p:txBody>
          <a:bodyPr wrap="square" lIns="0" tIns="0" rIns="0" bIns="0" rtlCol="0" anchor="t"/>
          <a:lstStyle/>
          <a:p>
            <a:pPr marL="0" indent="0" algn="just">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Cán bộ Một cửa vào HTTT giải quyết TTHC của các bộ, ngành để tiếp nhận và xử lý hồ sơ.</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1" name="Text 19"/>
          <p:cNvSpPr/>
          <p:nvPr/>
        </p:nvSpPr>
        <p:spPr>
          <a:xfrm>
            <a:off x="793790" y="5594033"/>
            <a:ext cx="170021" cy="212646"/>
          </a:xfrm>
          <a:prstGeom prst="rect">
            <a:avLst/>
          </a:prstGeom>
          <a:noFill/>
          <a:ln/>
        </p:spPr>
        <p:txBody>
          <a:bodyPr wrap="none" lIns="0" tIns="0" rIns="0" bIns="0" rtlCol="0" anchor="t"/>
          <a:lstStyle/>
          <a:p>
            <a:pPr marL="0" indent="0" algn="l">
              <a:lnSpc>
                <a:spcPts val="2100"/>
              </a:lnSpc>
              <a:buNone/>
            </a:pPr>
            <a:r>
              <a:rPr lang="en-US" sz="14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05</a:t>
            </a:r>
            <a:endParaRPr lang="en-US" sz="14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2" name="Shape 20"/>
          <p:cNvSpPr/>
          <p:nvPr/>
        </p:nvSpPr>
        <p:spPr>
          <a:xfrm>
            <a:off x="793790" y="5860256"/>
            <a:ext cx="64364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3" name="Text 21"/>
          <p:cNvSpPr/>
          <p:nvPr/>
        </p:nvSpPr>
        <p:spPr>
          <a:xfrm>
            <a:off x="793790" y="5990987"/>
            <a:ext cx="3010257" cy="265747"/>
          </a:xfrm>
          <a:prstGeom prst="rect">
            <a:avLst/>
          </a:prstGeom>
          <a:noFill/>
          <a:ln/>
        </p:spPr>
        <p:txBody>
          <a:bodyPr wrap="none" lIns="0" tIns="0" rIns="0" bIns="0" rtlCol="0" anchor="t"/>
          <a:lstStyle/>
          <a:p>
            <a:pPr marL="0" indent="0" algn="l">
              <a:lnSpc>
                <a:spcPts val="20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5: Xử lý hồ sơ trên HTTT</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4" name="Text 22"/>
          <p:cNvSpPr/>
          <p:nvPr/>
        </p:nvSpPr>
        <p:spPr>
          <a:xfrm>
            <a:off x="793790" y="6376559"/>
            <a:ext cx="6436400" cy="1088708"/>
          </a:xfrm>
          <a:prstGeom prst="rect">
            <a:avLst/>
          </a:prstGeom>
          <a:noFill/>
          <a:ln/>
        </p:spPr>
        <p:txBody>
          <a:bodyPr wrap="square" lIns="0" tIns="0" rIns="0" bIns="0" rtlCol="0" anchor="t"/>
          <a:lstStyle/>
          <a:p>
            <a:pPr marL="0" indent="0" algn="just">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Hồ sơ được xử lý trên HTTT giải quyết TTHC của các bộ, ngành theo quy trình, nghiệp vụ thông qua các phần mềm chuyên ngành, các cơ sở dữ liệu (CSDL) chuyên ngành và hình thành CSDL tập trung của bộ, ngành đảm bảo đúng, đủ, sạch, sống, thống nhất, dùng chung.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5" name="Text 23"/>
          <p:cNvSpPr/>
          <p:nvPr/>
        </p:nvSpPr>
        <p:spPr>
          <a:xfrm>
            <a:off x="7400211" y="5594033"/>
            <a:ext cx="170021" cy="212646"/>
          </a:xfrm>
          <a:prstGeom prst="rect">
            <a:avLst/>
          </a:prstGeom>
          <a:noFill/>
          <a:ln/>
        </p:spPr>
        <p:txBody>
          <a:bodyPr wrap="none" lIns="0" tIns="0" rIns="0" bIns="0" rtlCol="0" anchor="t"/>
          <a:lstStyle/>
          <a:p>
            <a:pPr marL="0" indent="0" algn="l">
              <a:lnSpc>
                <a:spcPts val="2100"/>
              </a:lnSpc>
              <a:buNone/>
            </a:pPr>
            <a:r>
              <a:rPr lang="en-US" sz="14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06</a:t>
            </a:r>
            <a:endParaRPr lang="en-US" sz="14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6" name="Shape 24"/>
          <p:cNvSpPr/>
          <p:nvPr/>
        </p:nvSpPr>
        <p:spPr>
          <a:xfrm>
            <a:off x="7400211" y="5860256"/>
            <a:ext cx="64364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7" name="Text 25"/>
          <p:cNvSpPr/>
          <p:nvPr/>
        </p:nvSpPr>
        <p:spPr>
          <a:xfrm>
            <a:off x="7400211" y="5990987"/>
            <a:ext cx="2371249" cy="265747"/>
          </a:xfrm>
          <a:prstGeom prst="rect">
            <a:avLst/>
          </a:prstGeom>
          <a:noFill/>
          <a:ln/>
        </p:spPr>
        <p:txBody>
          <a:bodyPr wrap="none" lIns="0" tIns="0" rIns="0" bIns="0" rtlCol="0" anchor="t"/>
          <a:lstStyle/>
          <a:p>
            <a:pPr marL="0" indent="0" algn="l">
              <a:lnSpc>
                <a:spcPts val="205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6: Đồng bộ kết quả</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8" name="Text 26"/>
          <p:cNvSpPr/>
          <p:nvPr/>
        </p:nvSpPr>
        <p:spPr>
          <a:xfrm>
            <a:off x="7400211" y="6364605"/>
            <a:ext cx="6436400" cy="816531"/>
          </a:xfrm>
          <a:prstGeom prst="rect">
            <a:avLst/>
          </a:prstGeom>
          <a:noFill/>
          <a:ln/>
        </p:spPr>
        <p:txBody>
          <a:bodyPr wrap="square" lIns="0" tIns="0" rIns="0" bIns="0" rtlCol="0" anchor="t"/>
          <a:lstStyle/>
          <a:p>
            <a:pPr marL="0" indent="0" algn="just">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quả giải quyết TTHC của bộ, ngành, địa phương bao gồm kết quả điện tử và file kết quả được đồng bộ về kho kết quả điện tử tập trung, phục vụ khai thác dùng chung, hiển thị thông tin trên VNeID phục vụ người dân tra cứu, chia sẻ khi cần thiết.</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Slide 1">
    <p:spTree>
      <p:nvGrpSpPr>
        <p:cNvPr id="1" name=""/>
        <p:cNvGrpSpPr/>
        <p:nvPr/>
      </p:nvGrpSpPr>
      <p:grpSpPr>
        <a:xfrm>
          <a:off x="0" y="0"/>
          <a:ext cx="0" cy="0"/>
          <a:chOff x="0" y="0"/>
          <a:chExt cx="0" cy="0"/>
        </a:xfrm>
      </p:grpSpPr>
      <p:sp>
        <p:nvSpPr>
          <p:cNvPr id="2" name="Text 0"/>
          <p:cNvSpPr/>
          <p:nvPr/>
        </p:nvSpPr>
        <p:spPr>
          <a:xfrm>
            <a:off x="793790" y="1064181"/>
            <a:ext cx="7965162" cy="708779"/>
          </a:xfrm>
          <a:prstGeom prst="rect">
            <a:avLst/>
          </a:prstGeom>
          <a:noFill/>
          <a:ln/>
        </p:spPr>
        <p:txBody>
          <a:bodyPr wrap="none" lIns="0" tIns="0" rIns="0" bIns="0" rtlCol="0" anchor="t"/>
          <a:lstStyle/>
          <a:p>
            <a:pPr marL="0" indent="0" algn="l">
              <a:lnSpc>
                <a:spcPts val="5550"/>
              </a:lnSpc>
              <a:buNone/>
            </a:pPr>
            <a:r>
              <a:rPr lang="en-US" sz="44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Bối cảnh và Căn cứ triển khai</a:t>
            </a:r>
            <a:endParaRPr lang="en-US" sz="44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Shape 1"/>
          <p:cNvSpPr/>
          <p:nvPr/>
        </p:nvSpPr>
        <p:spPr>
          <a:xfrm>
            <a:off x="793790" y="2113121"/>
            <a:ext cx="6407944" cy="5052298"/>
          </a:xfrm>
          <a:prstGeom prst="roundRect">
            <a:avLst>
              <a:gd name="adj" fmla="val 673"/>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 2"/>
          <p:cNvSpPr/>
          <p:nvPr/>
        </p:nvSpPr>
        <p:spPr>
          <a:xfrm>
            <a:off x="1020604" y="2339935"/>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Bối cảnh Triển khai</a:t>
            </a:r>
            <a:endParaRPr lang="en-US" sz="26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1020604" y="2901315"/>
            <a:ext cx="5954316" cy="725805"/>
          </a:xfrm>
          <a:prstGeom prst="rect">
            <a:avLst/>
          </a:prstGeom>
          <a:noFill/>
          <a:ln/>
        </p:spPr>
        <p:txBody>
          <a:bodyPr wrap="square" lIns="0" tIns="0" rIns="0" bIns="0" rtlCol="0" anchor="t"/>
          <a:lstStyle/>
          <a:p>
            <a:pPr marL="0" indent="0" algn="just">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Từ 01/7/2025, cả nước chính thức vận hành mô hình Chính quyền địa phương 2 cấp (tỉnh + xã/phường).</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1020604" y="3763208"/>
            <a:ext cx="5954316" cy="1814513"/>
          </a:xfrm>
          <a:prstGeom prst="rect">
            <a:avLst/>
          </a:prstGeom>
          <a:noFill/>
          <a:ln/>
        </p:spPr>
        <p:txBody>
          <a:bodyPr wrap="square" lIns="0" tIns="0" rIns="0" bIns="0" rtlCol="0" anchor="t"/>
          <a:lstStyle/>
          <a:p>
            <a:pPr marL="0" indent="0" algn="just">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Thực hiện Kế hoạch số 02-KH/BCĐTW ngày 19/6/2025 của Ban Chỉ đạo Trung ương về phát triển khoa học công nghệ, đổi mới sáng tạo và chuyển đổi số và các chỉ đạo của Chính phủ, Thủ tướng Chính phủ tại các Nghị quyết, Công điện, Thông báo kết luận.</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1020604" y="5713809"/>
            <a:ext cx="5954316" cy="362903"/>
          </a:xfrm>
          <a:prstGeom prst="rect">
            <a:avLst/>
          </a:prstGeom>
          <a:noFill/>
          <a:ln/>
        </p:spPr>
        <p:txBody>
          <a:bodyPr wrap="none" lIns="0" tIns="0" rIns="0" bIns="0" rtlCol="0" anchor="t"/>
          <a:lstStyle/>
          <a:p>
            <a:pPr marL="0" indent="0" algn="just">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Đây là cuộc cải cách hành chính lớn nhất từ sau Đổi mới.</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1020604" y="6212800"/>
            <a:ext cx="5954316" cy="725805"/>
          </a:xfrm>
          <a:prstGeom prst="rect">
            <a:avLst/>
          </a:prstGeom>
          <a:noFill/>
          <a:ln/>
        </p:spPr>
        <p:txBody>
          <a:bodyPr wrap="square" lIns="0" tIns="0" rIns="0" bIns="0" rtlCol="0" anchor="t"/>
          <a:lstStyle/>
          <a:p>
            <a:pPr marL="0" indent="0" algn="just">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Giảm từ 3 cấp xuống 2 cấp, sáp nhập hàng nghìn xã/phường.</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Shape 7"/>
          <p:cNvSpPr/>
          <p:nvPr/>
        </p:nvSpPr>
        <p:spPr>
          <a:xfrm>
            <a:off x="7428548" y="2113121"/>
            <a:ext cx="6408063" cy="5052298"/>
          </a:xfrm>
          <a:prstGeom prst="roundRect">
            <a:avLst>
              <a:gd name="adj" fmla="val 673"/>
            </a:avLst>
          </a:prstGeom>
          <a:solidFill>
            <a:srgbClr val="E9ECF2"/>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8"/>
          <p:cNvSpPr/>
          <p:nvPr/>
        </p:nvSpPr>
        <p:spPr>
          <a:xfrm>
            <a:off x="7655362" y="2339935"/>
            <a:ext cx="3402330" cy="425291"/>
          </a:xfrm>
          <a:prstGeom prst="rect">
            <a:avLst/>
          </a:prstGeom>
          <a:noFill/>
          <a:ln/>
        </p:spPr>
        <p:txBody>
          <a:bodyPr wrap="none" lIns="0" tIns="0" rIns="0" bIns="0" rtlCol="0" anchor="t"/>
          <a:lstStyle/>
          <a:p>
            <a:pPr marL="0" indent="0" algn="l">
              <a:lnSpc>
                <a:spcPts val="3300"/>
              </a:lnSpc>
              <a:buNone/>
            </a:pPr>
            <a:r>
              <a:rPr lang="en-US" sz="265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Căn cứ Pháp lý</a:t>
            </a:r>
            <a:endParaRPr lang="en-US" sz="265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7655362" y="2901315"/>
            <a:ext cx="5954435" cy="1451610"/>
          </a:xfrm>
          <a:prstGeom prst="rect">
            <a:avLst/>
          </a:prstGeom>
          <a:noFill/>
          <a:ln/>
        </p:spPr>
        <p:txBody>
          <a:bodyPr wrap="square" lIns="0" tIns="0" rIns="0" bIns="0" rtlCol="0" anchor="t"/>
          <a:lstStyle/>
          <a:p>
            <a:pPr marL="0" indent="0" algn="just">
              <a:lnSpc>
                <a:spcPts val="2850"/>
              </a:lnSpc>
              <a:buNone/>
            </a:pPr>
            <a:r>
              <a:rPr lang="en-US" sz="1750"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Khoa học và Công nghệ (KH&amp;CN) đã tổ chức các đoàn công tác, nhóm làm việc tại 34 tỉnh/thành, ghi nhận các tồn tại, vướng mắc trong việc cung cấp và giải quyết thủ tục hành chính phục vụ người dân và doanh nghiệp.</a:t>
            </a:r>
            <a:endParaRPr lang="en-US" sz="175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name="Slide 19">
    <p:spTree>
      <p:nvGrpSpPr>
        <p:cNvPr id="1" name=""/>
        <p:cNvGrpSpPr/>
        <p:nvPr/>
      </p:nvGrpSpPr>
      <p:grpSpPr>
        <a:xfrm>
          <a:off x="0" y="0"/>
          <a:ext cx="0" cy="0"/>
          <a:chOff x="0" y="0"/>
          <a:chExt cx="0" cy="0"/>
        </a:xfrm>
      </p:grpSpPr>
      <p:sp>
        <p:nvSpPr>
          <p:cNvPr id="2" name="Text 0"/>
          <p:cNvSpPr/>
          <p:nvPr/>
        </p:nvSpPr>
        <p:spPr>
          <a:xfrm>
            <a:off x="590550" y="762833"/>
            <a:ext cx="3629144" cy="453628"/>
          </a:xfrm>
          <a:prstGeom prst="rect">
            <a:avLst/>
          </a:prstGeom>
          <a:noFill/>
          <a:ln/>
        </p:spPr>
        <p:txBody>
          <a:bodyPr wrap="none" lIns="0" tIns="0" rIns="0" bIns="0" rtlCol="0" anchor="t"/>
          <a:lstStyle/>
          <a:p>
            <a:pPr marL="0" indent="0" algn="l">
              <a:lnSpc>
                <a:spcPts val="3550"/>
              </a:lnSpc>
              <a:buNone/>
            </a:pPr>
            <a:r>
              <a:rPr lang="en-US" sz="28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2. Giai đoạn 2</a:t>
            </a:r>
            <a:endParaRPr lang="en-US" sz="28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556046" y="1288971"/>
            <a:ext cx="13039844" cy="340162"/>
          </a:xfrm>
          <a:prstGeom prst="rect">
            <a:avLst/>
          </a:prstGeom>
          <a:noFill/>
          <a:ln/>
        </p:spPr>
        <p:txBody>
          <a:bodyPr wrap="none" lIns="0" tIns="0" rIns="0" bIns="0" rtlCol="0" anchor="t"/>
          <a:lstStyle/>
          <a:p>
            <a:pPr marL="0" indent="0" algn="l">
              <a:lnSpc>
                <a:spcPts val="2650"/>
              </a:lnSpc>
              <a:buNone/>
            </a:pPr>
            <a:r>
              <a:rPr lang="en-US" sz="21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b) Đối với các Dịch vụ công trực tuyến không triển khai nộp tập trung trên Cổng Dịch vụ công quốc gia</a:t>
            </a:r>
            <a:endParaRPr lang="en-US" sz="21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 2"/>
          <p:cNvSpPr/>
          <p:nvPr/>
        </p:nvSpPr>
        <p:spPr>
          <a:xfrm>
            <a:off x="793790" y="1901309"/>
            <a:ext cx="181451" cy="226814"/>
          </a:xfrm>
          <a:prstGeom prst="rect">
            <a:avLst/>
          </a:prstGeom>
          <a:noFill/>
          <a:ln/>
        </p:spPr>
        <p:txBody>
          <a:bodyPr wrap="none" lIns="0" tIns="0" rIns="0" bIns="0" rtlCol="0" anchor="t"/>
          <a:lstStyle/>
          <a:p>
            <a:pPr marL="0" indent="0" algn="l">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01</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793790" y="2186821"/>
            <a:ext cx="42266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793790" y="2323267"/>
            <a:ext cx="3355896" cy="283488"/>
          </a:xfrm>
          <a:prstGeom prst="rect">
            <a:avLst/>
          </a:prstGeom>
          <a:noFill/>
          <a:ln/>
        </p:spPr>
        <p:txBody>
          <a:bodyPr wrap="none" lIns="0" tIns="0" rIns="0" bIns="0" rtlCol="0" anchor="t"/>
          <a:lstStyle/>
          <a:p>
            <a:pPr marL="0" indent="0" algn="l">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1: Đăng nhập Cổng DVCQG</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793790" y="2715578"/>
            <a:ext cx="4226600" cy="580549"/>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Công dân/doanh nghiệp đăng nhập vào Cổng DVCQG thông qua VNeID.</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5201841" y="1901309"/>
            <a:ext cx="181451" cy="226814"/>
          </a:xfrm>
          <a:prstGeom prst="rect">
            <a:avLst/>
          </a:prstGeom>
          <a:noFill/>
          <a:ln/>
        </p:spPr>
        <p:txBody>
          <a:bodyPr wrap="none" lIns="0" tIns="0" rIns="0" bIns="0" rtlCol="0" anchor="t"/>
          <a:lstStyle/>
          <a:p>
            <a:pPr marL="0" indent="0" algn="l">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02</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Shape 7"/>
          <p:cNvSpPr/>
          <p:nvPr/>
        </p:nvSpPr>
        <p:spPr>
          <a:xfrm>
            <a:off x="5201841" y="2186821"/>
            <a:ext cx="4226600"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8"/>
          <p:cNvSpPr/>
          <p:nvPr/>
        </p:nvSpPr>
        <p:spPr>
          <a:xfrm>
            <a:off x="5201841" y="2323267"/>
            <a:ext cx="3401616" cy="283488"/>
          </a:xfrm>
          <a:prstGeom prst="rect">
            <a:avLst/>
          </a:prstGeom>
          <a:noFill/>
          <a:ln/>
        </p:spPr>
        <p:txBody>
          <a:bodyPr wrap="none" lIns="0" tIns="0" rIns="0" bIns="0" rtlCol="0" anchor="t"/>
          <a:lstStyle/>
          <a:p>
            <a:pPr marL="0" indent="0" algn="l">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2: Lựa chọn và điều hướng</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5201841" y="2715578"/>
            <a:ext cx="4226600" cy="1741646"/>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Công dân/doanh nghiệp lựa chọn thủ tục hành chính cần nộp hồ sơ trực tuyến và được điều hướng về HTTT giải quyết TTHC của các bộ, ngành. Công dân/doanh nghiệp điền thông tin vào biểu mẫu điện tử tương tác trên HTTT giải quyết TTHC của bộ, ngành.</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9609892" y="1901309"/>
            <a:ext cx="181451" cy="226814"/>
          </a:xfrm>
          <a:prstGeom prst="rect">
            <a:avLst/>
          </a:prstGeom>
          <a:noFill/>
          <a:ln/>
        </p:spPr>
        <p:txBody>
          <a:bodyPr wrap="none" lIns="0" tIns="0" rIns="0" bIns="0" rtlCol="0" anchor="t"/>
          <a:lstStyle/>
          <a:p>
            <a:pPr marL="0" indent="0" algn="l">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03</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Shape 11"/>
          <p:cNvSpPr/>
          <p:nvPr/>
        </p:nvSpPr>
        <p:spPr>
          <a:xfrm>
            <a:off x="9609892" y="2186821"/>
            <a:ext cx="4226719"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 12"/>
          <p:cNvSpPr/>
          <p:nvPr/>
        </p:nvSpPr>
        <p:spPr>
          <a:xfrm>
            <a:off x="9609892" y="2323267"/>
            <a:ext cx="3449717" cy="283488"/>
          </a:xfrm>
          <a:prstGeom prst="rect">
            <a:avLst/>
          </a:prstGeom>
          <a:noFill/>
          <a:ln/>
        </p:spPr>
        <p:txBody>
          <a:bodyPr wrap="none" lIns="0" tIns="0" rIns="0" bIns="0" rtlCol="0" anchor="t"/>
          <a:lstStyle/>
          <a:p>
            <a:pPr marL="0" indent="0" algn="l">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3: Tiếp nhận và xử lý hồ sơ</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3"/>
          <p:cNvSpPr/>
          <p:nvPr/>
        </p:nvSpPr>
        <p:spPr>
          <a:xfrm>
            <a:off x="9609892" y="2715578"/>
            <a:ext cx="4226719" cy="580549"/>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Cán bộ Một cửa vào HTTT giải quyết TTHC của các bộ, ngành để tiếp nhận và xử lý hồ sơ.</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6" name="Text 14"/>
          <p:cNvSpPr/>
          <p:nvPr/>
        </p:nvSpPr>
        <p:spPr>
          <a:xfrm>
            <a:off x="793790" y="4774763"/>
            <a:ext cx="181451" cy="226814"/>
          </a:xfrm>
          <a:prstGeom prst="rect">
            <a:avLst/>
          </a:prstGeom>
          <a:noFill/>
          <a:ln/>
        </p:spPr>
        <p:txBody>
          <a:bodyPr wrap="none" lIns="0" tIns="0" rIns="0" bIns="0" rtlCol="0" anchor="t"/>
          <a:lstStyle/>
          <a:p>
            <a:pPr marL="0" indent="0" algn="l">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04</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7" name="Shape 15"/>
          <p:cNvSpPr/>
          <p:nvPr/>
        </p:nvSpPr>
        <p:spPr>
          <a:xfrm>
            <a:off x="793790" y="5060275"/>
            <a:ext cx="6430685"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8" name="Text 16"/>
          <p:cNvSpPr/>
          <p:nvPr/>
        </p:nvSpPr>
        <p:spPr>
          <a:xfrm>
            <a:off x="793790" y="5196721"/>
            <a:ext cx="3222665" cy="283488"/>
          </a:xfrm>
          <a:prstGeom prst="rect">
            <a:avLst/>
          </a:prstGeom>
          <a:noFill/>
          <a:ln/>
        </p:spPr>
        <p:txBody>
          <a:bodyPr wrap="none" lIns="0" tIns="0" rIns="0" bIns="0" rtlCol="0" anchor="t"/>
          <a:lstStyle/>
          <a:p>
            <a:pPr marL="0" indent="0" algn="l">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4: Xử lý hồ sơ trên HTTT</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9" name="Text 17"/>
          <p:cNvSpPr/>
          <p:nvPr/>
        </p:nvSpPr>
        <p:spPr>
          <a:xfrm>
            <a:off x="793790" y="5589032"/>
            <a:ext cx="6430685" cy="1741646"/>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Hồ sơ được xử lý trên HTTT giải quyết TTHC của các bộ, ngành theo quy trình, nghiệp vụ thông qua các phần mềm chuyên ngành, các cơ sở dữ liệu chuyên ngành và hình thành CSDL tập trung của bộ, ngành đảm bảo đúng, đủ, sạch, sống, thống nhất, dùng chung. Trường hợp chưa có phần mềm chuyên ngành, cán bộ sẽ xử lý, luân chuyển và số hóa kết quả giải quyết TTHC trên HTTT giải quyết TTHC của bộ, ngành.</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0" name="Text 18"/>
          <p:cNvSpPr/>
          <p:nvPr/>
        </p:nvSpPr>
        <p:spPr>
          <a:xfrm>
            <a:off x="7405926" y="4774763"/>
            <a:ext cx="181451" cy="226814"/>
          </a:xfrm>
          <a:prstGeom prst="rect">
            <a:avLst/>
          </a:prstGeom>
          <a:noFill/>
          <a:ln/>
        </p:spPr>
        <p:txBody>
          <a:bodyPr wrap="none" lIns="0" tIns="0" rIns="0" bIns="0" rtlCol="0" anchor="t"/>
          <a:lstStyle/>
          <a:p>
            <a:pPr marL="0" indent="0" algn="l">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05</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1" name="Shape 19"/>
          <p:cNvSpPr/>
          <p:nvPr/>
        </p:nvSpPr>
        <p:spPr>
          <a:xfrm>
            <a:off x="7405926" y="5060275"/>
            <a:ext cx="6430685" cy="22860"/>
          </a:xfrm>
          <a:prstGeom prst="rect">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2" name="Text 20"/>
          <p:cNvSpPr/>
          <p:nvPr/>
        </p:nvSpPr>
        <p:spPr>
          <a:xfrm>
            <a:off x="7405926" y="5196721"/>
            <a:ext cx="2522339" cy="283488"/>
          </a:xfrm>
          <a:prstGeom prst="rect">
            <a:avLst/>
          </a:prstGeom>
          <a:noFill/>
          <a:ln/>
        </p:spPr>
        <p:txBody>
          <a:bodyPr wrap="none" lIns="0" tIns="0" rIns="0" bIns="0" rtlCol="0" anchor="t"/>
          <a:lstStyle/>
          <a:p>
            <a:pPr marL="0" indent="0" algn="l">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5: Đồng bộ kết quả</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3" name="Text 21"/>
          <p:cNvSpPr/>
          <p:nvPr/>
        </p:nvSpPr>
        <p:spPr>
          <a:xfrm>
            <a:off x="7405926" y="5589032"/>
            <a:ext cx="6430685" cy="1161098"/>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quả giải quyết TTHC của bộ, ngành, địa phương bao gồm kết quả điện tử và file kết quả được đồng bộ về kho kết quả điện tử tập trung, phục vụ khai thác dùng chung, hiển thị thông tin trên VNeID phục vụ người dân tra cứu, chia sẻ khi cần thiết.</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name="Slide 20">
    <p:spTree>
      <p:nvGrpSpPr>
        <p:cNvPr id="1" name=""/>
        <p:cNvGrpSpPr/>
        <p:nvPr/>
      </p:nvGrpSpPr>
      <p:grpSpPr>
        <a:xfrm>
          <a:off x="0" y="0"/>
          <a:ext cx="0" cy="0"/>
          <a:chOff x="0" y="0"/>
          <a:chExt cx="0" cy="0"/>
        </a:xfrm>
      </p:grpSpPr>
      <p:sp>
        <p:nvSpPr>
          <p:cNvPr id="2" name="Text 0"/>
          <p:cNvSpPr/>
          <p:nvPr/>
        </p:nvSpPr>
        <p:spPr>
          <a:xfrm>
            <a:off x="793790" y="660797"/>
            <a:ext cx="3629144" cy="453628"/>
          </a:xfrm>
          <a:prstGeom prst="rect">
            <a:avLst/>
          </a:prstGeom>
          <a:noFill/>
          <a:ln/>
        </p:spPr>
        <p:txBody>
          <a:bodyPr wrap="none" lIns="0" tIns="0" rIns="0" bIns="0" rtlCol="0" anchor="t"/>
          <a:lstStyle/>
          <a:p>
            <a:pPr marL="0" indent="0" algn="l">
              <a:lnSpc>
                <a:spcPts val="3550"/>
              </a:lnSpc>
              <a:buNone/>
            </a:pPr>
            <a:r>
              <a:rPr lang="en-US" sz="28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2. Giai đoạn 2</a:t>
            </a:r>
            <a:endParaRPr lang="en-US" sz="28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1186934"/>
            <a:ext cx="2916317" cy="340162"/>
          </a:xfrm>
          <a:prstGeom prst="rect">
            <a:avLst/>
          </a:prstGeom>
          <a:noFill/>
          <a:ln/>
        </p:spPr>
        <p:txBody>
          <a:bodyPr wrap="none" lIns="0" tIns="0" rIns="0" bIns="0" rtlCol="0" anchor="t"/>
          <a:lstStyle/>
          <a:p>
            <a:pPr marL="0" indent="0" algn="l">
              <a:lnSpc>
                <a:spcPts val="2650"/>
              </a:lnSpc>
              <a:buNone/>
            </a:pPr>
            <a:r>
              <a:rPr lang="en-US" sz="21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2.2. Nộp hồ sơ trực tiếp</a:t>
            </a:r>
            <a:endParaRPr lang="en-US" sz="21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Text 2"/>
          <p:cNvSpPr/>
          <p:nvPr/>
        </p:nvSpPr>
        <p:spPr>
          <a:xfrm>
            <a:off x="793790" y="1799273"/>
            <a:ext cx="13042821" cy="580549"/>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Cán bộ tiếp nhận hồ sơ tại bộ phận một cửa truy cập vào Hệ thống điều phối giải quyết TTHC để nhập thông tin hồ sơ TTHC của người dân/doanh nghiệp nộp trực tiếp và thực hiện theo các bước như sau:</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793790" y="2583894"/>
            <a:ext cx="181451" cy="226814"/>
          </a:xfrm>
          <a:prstGeom prst="rect">
            <a:avLst/>
          </a:prstGeom>
          <a:noFill/>
          <a:ln/>
        </p:spPr>
        <p:txBody>
          <a:bodyPr wrap="non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01</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Shape 4"/>
          <p:cNvSpPr/>
          <p:nvPr/>
        </p:nvSpPr>
        <p:spPr>
          <a:xfrm>
            <a:off x="793790" y="2869406"/>
            <a:ext cx="6430685" cy="22860"/>
          </a:xfrm>
          <a:prstGeom prst="rect">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793790" y="3005852"/>
            <a:ext cx="2807018" cy="283488"/>
          </a:xfrm>
          <a:prstGeom prst="rect">
            <a:avLst/>
          </a:prstGeom>
          <a:noFill/>
          <a:ln/>
        </p:spPr>
        <p:txBody>
          <a:bodyPr wrap="none" lIns="0" tIns="0" rIns="0" bIns="0" rtlCol="0" anchor="t"/>
          <a:lstStyle/>
          <a:p>
            <a:pPr marL="0" indent="0" algn="just">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1: Nộp hồ sơ trực tiếp</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793790" y="3398163"/>
            <a:ext cx="6430685" cy="870823"/>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Người dân/doanh nghiệp đến nộp hồ sơ trực tiếp tại Trung tâm Hành chính công/Bộ phận Một cửa cấp tỉnh/xã hoặc Bộ phận Một cửa cấp bộ, các điểm tiếp nhận hồ sơ theo đặc thù các ngành nghề lĩnh vực .</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7"/>
          <p:cNvSpPr/>
          <p:nvPr/>
        </p:nvSpPr>
        <p:spPr>
          <a:xfrm>
            <a:off x="7405926" y="2583894"/>
            <a:ext cx="181451" cy="226814"/>
          </a:xfrm>
          <a:prstGeom prst="rect">
            <a:avLst/>
          </a:prstGeom>
          <a:noFill/>
          <a:ln/>
        </p:spPr>
        <p:txBody>
          <a:bodyPr wrap="non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02</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8"/>
          <p:cNvSpPr/>
          <p:nvPr/>
        </p:nvSpPr>
        <p:spPr>
          <a:xfrm>
            <a:off x="7405926" y="2869406"/>
            <a:ext cx="6430685" cy="22860"/>
          </a:xfrm>
          <a:prstGeom prst="rect">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7405926" y="3005852"/>
            <a:ext cx="3260765" cy="283488"/>
          </a:xfrm>
          <a:prstGeom prst="rect">
            <a:avLst/>
          </a:prstGeom>
          <a:noFill/>
          <a:ln/>
        </p:spPr>
        <p:txBody>
          <a:bodyPr wrap="none" lIns="0" tIns="0" rIns="0" bIns="0" rtlCol="0" anchor="t"/>
          <a:lstStyle/>
          <a:p>
            <a:pPr marL="0" indent="0" algn="just">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2: Cán bộ tiếp nhận hồ sơ</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7405926" y="3398163"/>
            <a:ext cx="6430685" cy="1451372"/>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Cán bộ tiếp nhận hồ sơ trực tiếp đăng nhập Hệ thống điều phối giải quyết TTHC bằng tài khoản VNeID. Căn cứ lĩnh vực, chuyên môn và thẩm quyền đã được phân quyền, hệ thống cho phép truy cập trực tiếp vào màn hình tiếp nhận của HTTT giải quyết TTHC thuộc bộ, ngành liên quan để nhập thông tin và thực hiện tiếp nhận hồ sơ.</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1"/>
          <p:cNvSpPr/>
          <p:nvPr/>
        </p:nvSpPr>
        <p:spPr>
          <a:xfrm>
            <a:off x="793790" y="5167074"/>
            <a:ext cx="181451" cy="226814"/>
          </a:xfrm>
          <a:prstGeom prst="rect">
            <a:avLst/>
          </a:prstGeom>
          <a:noFill/>
          <a:ln/>
        </p:spPr>
        <p:txBody>
          <a:bodyPr wrap="non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03</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Shape 12"/>
          <p:cNvSpPr/>
          <p:nvPr/>
        </p:nvSpPr>
        <p:spPr>
          <a:xfrm>
            <a:off x="793790" y="5452586"/>
            <a:ext cx="6430685" cy="22860"/>
          </a:xfrm>
          <a:prstGeom prst="rect">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3"/>
          <p:cNvSpPr/>
          <p:nvPr/>
        </p:nvSpPr>
        <p:spPr>
          <a:xfrm>
            <a:off x="793790" y="5589032"/>
            <a:ext cx="3213735" cy="283488"/>
          </a:xfrm>
          <a:prstGeom prst="rect">
            <a:avLst/>
          </a:prstGeom>
          <a:noFill/>
          <a:ln/>
        </p:spPr>
        <p:txBody>
          <a:bodyPr wrap="none" lIns="0" tIns="0" rIns="0" bIns="0" rtlCol="0" anchor="t"/>
          <a:lstStyle/>
          <a:p>
            <a:pPr marL="0" indent="0" algn="just">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3: Xử lý hồ sơ trên HTTT</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6" name="Text 14"/>
          <p:cNvSpPr/>
          <p:nvPr/>
        </p:nvSpPr>
        <p:spPr>
          <a:xfrm>
            <a:off x="793790" y="5981343"/>
            <a:ext cx="6430685" cy="1451372"/>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Hồ sơ được nhập vào HTTT giải quyết TTHC của các bộ, ngành để xử lý theo quy trình, nghiệp vụ thông qua các phần mềm chuyên ngành, các cơ sở dữ liệu chuyên ngành và hình thành CSDL tập trung của bộ, ngành đảm bảo đúng, đủ, sạch, sống, thống nhất, dùng chung. Trường hợp chưa có phần mềm chuyên ngành, cán bộ sẽ xử lý theo quy trình.</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7" name="Text 15"/>
          <p:cNvSpPr/>
          <p:nvPr/>
        </p:nvSpPr>
        <p:spPr>
          <a:xfrm>
            <a:off x="7405926" y="5167074"/>
            <a:ext cx="181451" cy="226814"/>
          </a:xfrm>
          <a:prstGeom prst="rect">
            <a:avLst/>
          </a:prstGeom>
          <a:noFill/>
          <a:ln/>
        </p:spPr>
        <p:txBody>
          <a:bodyPr wrap="non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04</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8" name="Shape 16"/>
          <p:cNvSpPr/>
          <p:nvPr/>
        </p:nvSpPr>
        <p:spPr>
          <a:xfrm>
            <a:off x="7405926" y="5452586"/>
            <a:ext cx="6430685" cy="22860"/>
          </a:xfrm>
          <a:prstGeom prst="rect">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9" name="Text 17"/>
          <p:cNvSpPr/>
          <p:nvPr/>
        </p:nvSpPr>
        <p:spPr>
          <a:xfrm>
            <a:off x="7405926" y="5589032"/>
            <a:ext cx="2534126" cy="283488"/>
          </a:xfrm>
          <a:prstGeom prst="rect">
            <a:avLst/>
          </a:prstGeom>
          <a:noFill/>
          <a:ln/>
        </p:spPr>
        <p:txBody>
          <a:bodyPr wrap="none" lIns="0" tIns="0" rIns="0" bIns="0" rtlCol="0" anchor="t"/>
          <a:lstStyle/>
          <a:p>
            <a:pPr marL="0" indent="0" algn="just">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Bước 4: Đồng bộ kết quả</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0" name="Text 18"/>
          <p:cNvSpPr/>
          <p:nvPr/>
        </p:nvSpPr>
        <p:spPr>
          <a:xfrm>
            <a:off x="7405926" y="5981343"/>
            <a:ext cx="6430685" cy="1161098"/>
          </a:xfrm>
          <a:prstGeom prst="rect">
            <a:avLst/>
          </a:prstGeom>
          <a:noFill/>
          <a:ln/>
        </p:spPr>
        <p:txBody>
          <a:bodyPr wrap="square" lIns="0" tIns="0" rIns="0" bIns="0" rtlCol="0" anchor="t"/>
          <a:lstStyle/>
          <a:p>
            <a:pPr marL="0" indent="0" algn="just">
              <a:lnSpc>
                <a:spcPts val="22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quả giải quyết TTHC được đồng bộ về Cổng DVCQG/Hệ thống điều phối giải quyết TTHC theo dạng dữ liệu số và đường link tải kết quả điện tử (File kết quả được lưu trữ tại HTTT giải quyết TTHC bộ, ngành), phục vụ trả kết quả cho người dân tập trung.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3CCD2B-EBA0-A928-97F9-E9FCCB361F70}"/>
              </a:ext>
            </a:extLst>
          </p:cNvPr>
          <p:cNvPicPr>
            <a:picLocks noChangeAspect="1"/>
          </p:cNvPicPr>
          <p:nvPr/>
        </p:nvPicPr>
        <p:blipFill>
          <a:blip r:embed="rId2"/>
          <a:stretch>
            <a:fillRect/>
          </a:stretch>
        </p:blipFill>
        <p:spPr>
          <a:xfrm>
            <a:off x="1469836" y="2174364"/>
            <a:ext cx="4159688" cy="4039292"/>
          </a:xfrm>
          <a:prstGeom prst="rect">
            <a:avLst/>
          </a:prstGeom>
        </p:spPr>
      </p:pic>
      <p:sp>
        <p:nvSpPr>
          <p:cNvPr id="9" name="TextBox 8">
            <a:extLst>
              <a:ext uri="{FF2B5EF4-FFF2-40B4-BE49-F238E27FC236}">
                <a16:creationId xmlns:a16="http://schemas.microsoft.com/office/drawing/2014/main" id="{CAB80435-D773-4078-8FD4-2260BE896789}"/>
              </a:ext>
            </a:extLst>
          </p:cNvPr>
          <p:cNvSpPr txBox="1"/>
          <p:nvPr/>
        </p:nvSpPr>
        <p:spPr>
          <a:xfrm>
            <a:off x="6184392" y="3769277"/>
            <a:ext cx="7473043" cy="830997"/>
          </a:xfrm>
          <a:prstGeom prst="rect">
            <a:avLst/>
          </a:prstGeom>
          <a:noFill/>
        </p:spPr>
        <p:txBody>
          <a:bodyPr wrap="square">
            <a:spAutoFit/>
          </a:bodyPr>
          <a:lstStyle/>
          <a:p>
            <a:pPr lvl="0">
              <a:defRPr/>
            </a:pPr>
            <a:r>
              <a:rPr lang="vi-VN" sz="4800" b="1" dirty="0">
                <a:latin typeface="Segoe UI" panose="020B0502040204020203" pitchFamily="34" charset="0"/>
                <a:ea typeface="Calibri" panose="020F0502020204030204" pitchFamily="34" charset="0"/>
                <a:cs typeface="Segoe UI" panose="020B0502040204020203" pitchFamily="34" charset="0"/>
              </a:rPr>
              <a:t>TRÂN TRỌNG CẢM ƠN</a:t>
            </a:r>
            <a:r>
              <a:rPr lang="en-US" sz="4800" b="1" dirty="0">
                <a:latin typeface="Segoe UI" panose="020B0502040204020203" pitchFamily="34" charset="0"/>
                <a:ea typeface="Calibri" panose="020F0502020204030204" pitchFamily="34" charset="0"/>
                <a:cs typeface="Segoe UI" panose="020B0502040204020203" pitchFamily="34" charset="0"/>
              </a:rPr>
              <a:t>!</a:t>
            </a:r>
            <a:endParaRPr lang="en-US" sz="4320" b="1" dirty="0">
              <a:solidFill>
                <a:prstClr val="black"/>
              </a:solidFill>
              <a:latin typeface="Segoe UI" panose="020B0502040204020203" pitchFamily="34" charset="0"/>
              <a:ea typeface="Avenir Next" charset="0"/>
              <a:cs typeface="Segoe UI" panose="020B0502040204020203" pitchFamily="34" charset="0"/>
            </a:endParaRPr>
          </a:p>
        </p:txBody>
      </p:sp>
      <p:cxnSp>
        <p:nvCxnSpPr>
          <p:cNvPr id="17" name="Straight Connector 16">
            <a:extLst>
              <a:ext uri="{FF2B5EF4-FFF2-40B4-BE49-F238E27FC236}">
                <a16:creationId xmlns:a16="http://schemas.microsoft.com/office/drawing/2014/main" id="{7820433A-B9AC-4FD0-ACE8-1F81949C2613}"/>
              </a:ext>
            </a:extLst>
          </p:cNvPr>
          <p:cNvCxnSpPr/>
          <p:nvPr/>
        </p:nvCxnSpPr>
        <p:spPr>
          <a:xfrm>
            <a:off x="6390601" y="4777492"/>
            <a:ext cx="310902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8130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name="Slide 2">
    <p:spTree>
      <p:nvGrpSpPr>
        <p:cNvPr id="1" name=""/>
        <p:cNvGrpSpPr/>
        <p:nvPr/>
      </p:nvGrpSpPr>
      <p:grpSpPr>
        <a:xfrm>
          <a:off x="0" y="0"/>
          <a:ext cx="0" cy="0"/>
          <a:chOff x="0" y="0"/>
          <a:chExt cx="0" cy="0"/>
        </a:xfrm>
      </p:grpSpPr>
      <p:sp>
        <p:nvSpPr>
          <p:cNvPr id="2" name="Text 0"/>
          <p:cNvSpPr/>
          <p:nvPr/>
        </p:nvSpPr>
        <p:spPr>
          <a:xfrm>
            <a:off x="793790" y="741402"/>
            <a:ext cx="7228403" cy="531614"/>
          </a:xfrm>
          <a:prstGeom prst="rect">
            <a:avLst/>
          </a:prstGeom>
          <a:noFill/>
          <a:ln/>
        </p:spPr>
        <p:txBody>
          <a:bodyPr wrap="none" lIns="0" tIns="0" rIns="0" bIns="0" rtlCol="0" anchor="t"/>
          <a:lstStyle/>
          <a:p>
            <a:pPr marL="0" indent="0" algn="l">
              <a:lnSpc>
                <a:spcPts val="4150"/>
              </a:lnSpc>
              <a:buNone/>
            </a:pPr>
            <a:r>
              <a:rPr lang="en-US" sz="40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Các nhóm vấn đề khó khăn ban đầu</a:t>
            </a:r>
            <a:endParaRPr lang="en-US" sz="40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1613178"/>
            <a:ext cx="13042821" cy="272177"/>
          </a:xfrm>
          <a:prstGeom prst="rect">
            <a:avLst/>
          </a:prstGeom>
          <a:noFill/>
          <a:ln/>
        </p:spPr>
        <p:txBody>
          <a:bodyPr wrap="none" lIns="0" tIns="0" rIns="0" bIns="0" rtlCol="0" anchor="t"/>
          <a:lstStyle/>
          <a:p>
            <a:pPr marL="0" indent="0" algn="l">
              <a:lnSpc>
                <a:spcPts val="2100"/>
              </a:lnSpc>
              <a:buNone/>
            </a:pPr>
            <a:r>
              <a:rPr lang="en-US" sz="24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Bộ KH&amp;CN tổng hợp 08 nhóm vấn đề (28 vấn đề cụ thể):</a:t>
            </a:r>
            <a:endParaRPr lang="en-US" sz="24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93909" y="2331839"/>
            <a:ext cx="4234220" cy="1523881"/>
          </a:xfrm>
          <a:prstGeom prst="roundRect">
            <a:avLst>
              <a:gd name="adj" fmla="val 720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793790" y="2308979"/>
            <a:ext cx="4234220"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6" name="Shape 4"/>
          <p:cNvSpPr/>
          <p:nvPr/>
        </p:nvSpPr>
        <p:spPr>
          <a:xfrm>
            <a:off x="2655689" y="2076688"/>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986671" y="2757130"/>
            <a:ext cx="3848457" cy="531495"/>
          </a:xfrm>
          <a:prstGeom prst="rect">
            <a:avLst/>
          </a:prstGeom>
          <a:noFill/>
          <a:ln/>
        </p:spPr>
        <p:txBody>
          <a:bodyPr wrap="squar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Thủ tục hành chính, dịch vụ công trực tuyến</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986671" y="3390662"/>
            <a:ext cx="3848457"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9 vấn đề</a:t>
            </a:r>
          </a:p>
        </p:txBody>
      </p:sp>
      <p:sp>
        <p:nvSpPr>
          <p:cNvPr id="9" name="Shape 7"/>
          <p:cNvSpPr/>
          <p:nvPr/>
        </p:nvSpPr>
        <p:spPr>
          <a:xfrm>
            <a:off x="5198150" y="2331839"/>
            <a:ext cx="4234220" cy="1523881"/>
          </a:xfrm>
          <a:prstGeom prst="roundRect">
            <a:avLst>
              <a:gd name="adj" fmla="val 720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8"/>
          <p:cNvSpPr/>
          <p:nvPr/>
        </p:nvSpPr>
        <p:spPr>
          <a:xfrm>
            <a:off x="5198031" y="2308979"/>
            <a:ext cx="4234220"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Shape 9"/>
          <p:cNvSpPr/>
          <p:nvPr/>
        </p:nvSpPr>
        <p:spPr>
          <a:xfrm>
            <a:off x="7059930" y="2076688"/>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5390912" y="2757130"/>
            <a:ext cx="3848457" cy="531495"/>
          </a:xfrm>
          <a:prstGeom prst="rect">
            <a:avLst/>
          </a:prstGeom>
          <a:noFill/>
          <a:ln/>
        </p:spPr>
        <p:txBody>
          <a:bodyPr wrap="squar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Cơ sở vật chất và điều kiện bảo đảm</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1"/>
          <p:cNvSpPr/>
          <p:nvPr/>
        </p:nvSpPr>
        <p:spPr>
          <a:xfrm>
            <a:off x="5390912" y="3390662"/>
            <a:ext cx="3848457"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5 vấn đề</a:t>
            </a:r>
          </a:p>
        </p:txBody>
      </p:sp>
      <p:sp>
        <p:nvSpPr>
          <p:cNvPr id="14" name="Shape 12"/>
          <p:cNvSpPr/>
          <p:nvPr/>
        </p:nvSpPr>
        <p:spPr>
          <a:xfrm>
            <a:off x="9602391" y="2331839"/>
            <a:ext cx="4234220" cy="1523881"/>
          </a:xfrm>
          <a:prstGeom prst="roundRect">
            <a:avLst>
              <a:gd name="adj" fmla="val 720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5" name="Shape 13"/>
          <p:cNvSpPr/>
          <p:nvPr/>
        </p:nvSpPr>
        <p:spPr>
          <a:xfrm>
            <a:off x="9602272" y="2308979"/>
            <a:ext cx="4234220"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6" name="Shape 14"/>
          <p:cNvSpPr/>
          <p:nvPr/>
        </p:nvSpPr>
        <p:spPr>
          <a:xfrm>
            <a:off x="11464171" y="2076688"/>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7" name="Text 15"/>
          <p:cNvSpPr/>
          <p:nvPr/>
        </p:nvSpPr>
        <p:spPr>
          <a:xfrm>
            <a:off x="10656094" y="2757130"/>
            <a:ext cx="2126456" cy="265747"/>
          </a:xfrm>
          <a:prstGeom prst="rect">
            <a:avLst/>
          </a:prstGeom>
          <a:noFill/>
          <a:ln/>
        </p:spPr>
        <p:txBody>
          <a:bodyPr wrap="non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Dữ liệu</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18" name="Text 16"/>
          <p:cNvSpPr/>
          <p:nvPr/>
        </p:nvSpPr>
        <p:spPr>
          <a:xfrm>
            <a:off x="9795153" y="3124914"/>
            <a:ext cx="3848457"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4 vấn đề</a:t>
            </a:r>
          </a:p>
        </p:txBody>
      </p:sp>
      <p:sp>
        <p:nvSpPr>
          <p:cNvPr id="19" name="Shape 17"/>
          <p:cNvSpPr/>
          <p:nvPr/>
        </p:nvSpPr>
        <p:spPr>
          <a:xfrm>
            <a:off x="793909" y="4280892"/>
            <a:ext cx="4234220" cy="1523881"/>
          </a:xfrm>
          <a:prstGeom prst="roundRect">
            <a:avLst>
              <a:gd name="adj" fmla="val 720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0" name="Shape 18"/>
          <p:cNvSpPr/>
          <p:nvPr/>
        </p:nvSpPr>
        <p:spPr>
          <a:xfrm>
            <a:off x="793790" y="4258032"/>
            <a:ext cx="4234220"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1" name="Shape 19"/>
          <p:cNvSpPr/>
          <p:nvPr/>
        </p:nvSpPr>
        <p:spPr>
          <a:xfrm>
            <a:off x="2655689" y="4025741"/>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2" name="Text 20"/>
          <p:cNvSpPr/>
          <p:nvPr/>
        </p:nvSpPr>
        <p:spPr>
          <a:xfrm>
            <a:off x="1747957" y="4706183"/>
            <a:ext cx="2325886" cy="265747"/>
          </a:xfrm>
          <a:prstGeom prst="rect">
            <a:avLst/>
          </a:prstGeom>
          <a:noFill/>
          <a:ln/>
        </p:spPr>
        <p:txBody>
          <a:bodyPr wrap="non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Nhân lực</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23" name="Text 21"/>
          <p:cNvSpPr/>
          <p:nvPr/>
        </p:nvSpPr>
        <p:spPr>
          <a:xfrm>
            <a:off x="986671" y="5073968"/>
            <a:ext cx="3848457"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3 vấn đề</a:t>
            </a:r>
          </a:p>
        </p:txBody>
      </p:sp>
      <p:sp>
        <p:nvSpPr>
          <p:cNvPr id="24" name="Shape 22"/>
          <p:cNvSpPr/>
          <p:nvPr/>
        </p:nvSpPr>
        <p:spPr>
          <a:xfrm>
            <a:off x="5198031" y="4280892"/>
            <a:ext cx="4234220" cy="1523881"/>
          </a:xfrm>
          <a:prstGeom prst="roundRect">
            <a:avLst>
              <a:gd name="adj" fmla="val 720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5" name="Shape 23"/>
          <p:cNvSpPr/>
          <p:nvPr/>
        </p:nvSpPr>
        <p:spPr>
          <a:xfrm>
            <a:off x="5198031" y="4258032"/>
            <a:ext cx="4234220"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6" name="Shape 24"/>
          <p:cNvSpPr/>
          <p:nvPr/>
        </p:nvSpPr>
        <p:spPr>
          <a:xfrm>
            <a:off x="7059930" y="4025741"/>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27" name="Text 25"/>
          <p:cNvSpPr/>
          <p:nvPr/>
        </p:nvSpPr>
        <p:spPr>
          <a:xfrm>
            <a:off x="5480090" y="4706183"/>
            <a:ext cx="3669983" cy="265747"/>
          </a:xfrm>
          <a:prstGeom prst="rect">
            <a:avLst/>
          </a:prstGeom>
          <a:noFill/>
          <a:ln/>
        </p:spPr>
        <p:txBody>
          <a:bodyPr wrap="non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Các hệ thống thông tin</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28" name="Text 26"/>
          <p:cNvSpPr/>
          <p:nvPr/>
        </p:nvSpPr>
        <p:spPr>
          <a:xfrm>
            <a:off x="5390912" y="5073968"/>
            <a:ext cx="3848457"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2 vấn đề</a:t>
            </a:r>
          </a:p>
        </p:txBody>
      </p:sp>
      <p:sp>
        <p:nvSpPr>
          <p:cNvPr id="29" name="Shape 27"/>
          <p:cNvSpPr/>
          <p:nvPr/>
        </p:nvSpPr>
        <p:spPr>
          <a:xfrm>
            <a:off x="9602272" y="4280892"/>
            <a:ext cx="4234220" cy="1523881"/>
          </a:xfrm>
          <a:prstGeom prst="roundRect">
            <a:avLst>
              <a:gd name="adj" fmla="val 720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30" name="Shape 28"/>
          <p:cNvSpPr/>
          <p:nvPr/>
        </p:nvSpPr>
        <p:spPr>
          <a:xfrm>
            <a:off x="9602272" y="4258032"/>
            <a:ext cx="4234220"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31" name="Shape 29"/>
          <p:cNvSpPr/>
          <p:nvPr/>
        </p:nvSpPr>
        <p:spPr>
          <a:xfrm>
            <a:off x="11464171" y="4025741"/>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32" name="Text 30"/>
          <p:cNvSpPr/>
          <p:nvPr/>
        </p:nvSpPr>
        <p:spPr>
          <a:xfrm>
            <a:off x="9795153" y="4706183"/>
            <a:ext cx="3848457" cy="531495"/>
          </a:xfrm>
          <a:prstGeom prst="rect">
            <a:avLst/>
          </a:prstGeom>
          <a:noFill/>
          <a:ln/>
        </p:spPr>
        <p:txBody>
          <a:bodyPr wrap="squar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An toàn thông tin, an ninh mạng</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33" name="Text 31"/>
          <p:cNvSpPr/>
          <p:nvPr/>
        </p:nvSpPr>
        <p:spPr>
          <a:xfrm>
            <a:off x="9795153" y="5339715"/>
            <a:ext cx="3848457"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1 vấn đề</a:t>
            </a:r>
          </a:p>
        </p:txBody>
      </p:sp>
      <p:sp>
        <p:nvSpPr>
          <p:cNvPr id="34" name="Shape 32"/>
          <p:cNvSpPr/>
          <p:nvPr/>
        </p:nvSpPr>
        <p:spPr>
          <a:xfrm>
            <a:off x="793790" y="6229945"/>
            <a:ext cx="6436281" cy="1258133"/>
          </a:xfrm>
          <a:prstGeom prst="roundRect">
            <a:avLst>
              <a:gd name="adj" fmla="val 872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35" name="Shape 33"/>
          <p:cNvSpPr/>
          <p:nvPr/>
        </p:nvSpPr>
        <p:spPr>
          <a:xfrm>
            <a:off x="793790" y="6207085"/>
            <a:ext cx="6436281"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36" name="Shape 34"/>
          <p:cNvSpPr/>
          <p:nvPr/>
        </p:nvSpPr>
        <p:spPr>
          <a:xfrm>
            <a:off x="3756779" y="5974794"/>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37" name="Text 35"/>
          <p:cNvSpPr/>
          <p:nvPr/>
        </p:nvSpPr>
        <p:spPr>
          <a:xfrm>
            <a:off x="1198007" y="6655237"/>
            <a:ext cx="5627727" cy="265747"/>
          </a:xfrm>
          <a:prstGeom prst="rect">
            <a:avLst/>
          </a:prstGeom>
          <a:noFill/>
          <a:ln/>
        </p:spPr>
        <p:txBody>
          <a:bodyPr wrap="non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Đường truyền phục vụ chính quyền 02 cấp</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38" name="Text 36"/>
          <p:cNvSpPr/>
          <p:nvPr/>
        </p:nvSpPr>
        <p:spPr>
          <a:xfrm>
            <a:off x="986671" y="7023021"/>
            <a:ext cx="6050518"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1 vấn đề</a:t>
            </a:r>
          </a:p>
        </p:txBody>
      </p:sp>
      <p:sp>
        <p:nvSpPr>
          <p:cNvPr id="39" name="Shape 37"/>
          <p:cNvSpPr/>
          <p:nvPr/>
        </p:nvSpPr>
        <p:spPr>
          <a:xfrm>
            <a:off x="7400092" y="6229945"/>
            <a:ext cx="6436400" cy="1258133"/>
          </a:xfrm>
          <a:prstGeom prst="roundRect">
            <a:avLst>
              <a:gd name="adj" fmla="val 8721"/>
            </a:avLst>
          </a:prstGeom>
          <a:solidFill>
            <a:srgbClr val="FBFCFE"/>
          </a:solidFill>
          <a:ln>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40" name="Shape 38"/>
          <p:cNvSpPr/>
          <p:nvPr/>
        </p:nvSpPr>
        <p:spPr>
          <a:xfrm>
            <a:off x="7400092" y="6207085"/>
            <a:ext cx="6436400" cy="91440"/>
          </a:xfrm>
          <a:prstGeom prst="roundRect">
            <a:avLst>
              <a:gd name="adj" fmla="val 27907"/>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41" name="Shape 39"/>
          <p:cNvSpPr/>
          <p:nvPr/>
        </p:nvSpPr>
        <p:spPr>
          <a:xfrm>
            <a:off x="10363081" y="5974794"/>
            <a:ext cx="510302" cy="510302"/>
          </a:xfrm>
          <a:prstGeom prst="roundRect">
            <a:avLst>
              <a:gd name="adj" fmla="val 179188"/>
            </a:avLst>
          </a:prstGeom>
          <a:solidFill>
            <a:srgbClr val="E04F00"/>
          </a:solidFill>
          <a:ln/>
        </p:spPr>
        <p:txBody>
          <a:bodyPr/>
          <a:lstStyle/>
          <a:p>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42" name="Text 40"/>
          <p:cNvSpPr/>
          <p:nvPr/>
        </p:nvSpPr>
        <p:spPr>
          <a:xfrm>
            <a:off x="7937897" y="6655237"/>
            <a:ext cx="5360789" cy="265747"/>
          </a:xfrm>
          <a:prstGeom prst="rect">
            <a:avLst/>
          </a:prstGeom>
          <a:noFill/>
          <a:ln/>
        </p:spPr>
        <p:txBody>
          <a:bodyPr wrap="none" lIns="0" tIns="0" rIns="0" bIns="0" rtlCol="0" anchor="t"/>
          <a:lstStyle/>
          <a:p>
            <a:pPr marL="0" indent="0" algn="ctr">
              <a:lnSpc>
                <a:spcPts val="20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Nhóm vấn đề Công tác triển khai, hỗ trợ, tuyên truyền</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43" name="Text 41"/>
          <p:cNvSpPr/>
          <p:nvPr/>
        </p:nvSpPr>
        <p:spPr>
          <a:xfrm>
            <a:off x="7592973" y="7023021"/>
            <a:ext cx="6050637" cy="272177"/>
          </a:xfrm>
          <a:prstGeom prst="rect">
            <a:avLst/>
          </a:prstGeom>
          <a:noFill/>
          <a:ln/>
        </p:spPr>
        <p:txBody>
          <a:bodyPr wrap="none" lIns="0" tIns="0" rIns="0" bIns="0" rtlCol="0" anchor="t"/>
          <a:lstStyle/>
          <a:p>
            <a:pPr marL="0" indent="0" algn="ctr">
              <a:lnSpc>
                <a:spcPts val="2100"/>
              </a:lnSpc>
              <a:buNone/>
            </a:pPr>
            <a:r>
              <a:rPr lang="en-US" sz="2000" b="1" dirty="0">
                <a:solidFill>
                  <a:srgbClr val="E04F00"/>
                </a:solidFill>
                <a:latin typeface="Noto Serif" panose="02020600060500020200" pitchFamily="18" charset="0"/>
                <a:ea typeface="Noto Serif" panose="02020600060500020200" pitchFamily="18" charset="0"/>
                <a:cs typeface="Noto Serif" panose="02020600060500020200" pitchFamily="18" charset="0"/>
              </a:rPr>
              <a:t>3 vấn đề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Slide 3">
    <p:spTree>
      <p:nvGrpSpPr>
        <p:cNvPr id="1" name=""/>
        <p:cNvGrpSpPr/>
        <p:nvPr/>
      </p:nvGrpSpPr>
      <p:grpSpPr>
        <a:xfrm>
          <a:off x="0" y="0"/>
          <a:ext cx="0" cy="0"/>
          <a:chOff x="0" y="0"/>
          <a:chExt cx="0" cy="0"/>
        </a:xfrm>
      </p:grpSpPr>
      <p:sp>
        <p:nvSpPr>
          <p:cNvPr id="2" name="Text 0"/>
          <p:cNvSpPr/>
          <p:nvPr/>
        </p:nvSpPr>
        <p:spPr>
          <a:xfrm>
            <a:off x="475488" y="277128"/>
            <a:ext cx="8930759" cy="460772"/>
          </a:xfrm>
          <a:prstGeom prst="rect">
            <a:avLst/>
          </a:prstGeom>
          <a:noFill/>
          <a:ln/>
        </p:spPr>
        <p:txBody>
          <a:bodyPr wrap="none" lIns="0" tIns="0" rIns="0" bIns="0" rtlCol="0" anchor="t"/>
          <a:lstStyle/>
          <a:p>
            <a:pPr marL="0" indent="0" algn="l">
              <a:lnSpc>
                <a:spcPts val="3600"/>
              </a:lnSpc>
              <a:buNone/>
            </a:pP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Những</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r>
              <a:rPr lang="en-US" sz="32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kết</a:t>
            </a:r>
            <a:r>
              <a:rPr lang="en-US" sz="32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quả đã đạt được: 22/28 Vấn đề giải quyết</a:t>
            </a:r>
            <a:endParaRPr lang="en-US" sz="32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475488" y="853987"/>
            <a:ext cx="13754530" cy="471488"/>
          </a:xfrm>
          <a:prstGeom prst="rect">
            <a:avLst/>
          </a:prstGeom>
          <a:noFill/>
          <a:ln/>
        </p:spPr>
        <p:txBody>
          <a:bodyPr wrap="square" lIns="0" tIns="0" rIns="0" bIns="0" rtlCol="0" anchor="t"/>
          <a:lstStyle/>
          <a:p>
            <a:pPr marL="0" indent="0" algn="just">
              <a:lnSpc>
                <a:spcPct val="12000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Từ đầu tháng 8/2025 đến nay, với sự chung tay của các bộ, ngành và địa phương, công tác rà soát, kiểm tra, đánh giá đã được đẩy mạnh, và đã có những kết quả đáng khích lệ. 22 trên tổng số 28 vấn đề đã được cơ bản giải quyết, thể hiện sự quyết tâm và nỗ lực rất lớn của cả hệ thống chính trị.</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475488" y="1923088"/>
            <a:ext cx="6839712" cy="5959040"/>
          </a:xfrm>
          <a:prstGeom prst="roundRect">
            <a:avLst>
              <a:gd name="adj" fmla="val 460"/>
            </a:avLst>
          </a:prstGeom>
          <a:solidFill>
            <a:srgbClr val="FBFCFE"/>
          </a:solidFill>
          <a:ln w="15240">
            <a:solidFill>
              <a:srgbClr val="CFD2D8"/>
            </a:solidFill>
            <a:prstDash val="solid"/>
          </a:ln>
        </p:spPr>
        <p:txBody>
          <a:bodyPr/>
          <a:lstStyle/>
          <a:p>
            <a:pPr algn="just"/>
            <a:endParaRPr lang="en-US" sz="280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644437" y="2130579"/>
            <a:ext cx="6479168" cy="198714"/>
          </a:xfrm>
          <a:prstGeom prst="rect">
            <a:avLst/>
          </a:prstGeom>
          <a:noFill/>
          <a:ln/>
        </p:spPr>
        <p:txBody>
          <a:bodyPr wrap="square" lIns="0" tIns="0" rIns="0" bIns="0" rtlCol="0" anchor="t"/>
          <a:lstStyle/>
          <a:p>
            <a:pPr algn="just">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 Đã ban hành, công bố, công khai đầy đủ quy trình nội bộ, quy trình điện tử;</a:t>
            </a:r>
          </a:p>
        </p:txBody>
      </p:sp>
      <p:sp>
        <p:nvSpPr>
          <p:cNvPr id="6" name="Text 4"/>
          <p:cNvSpPr/>
          <p:nvPr/>
        </p:nvSpPr>
        <p:spPr>
          <a:xfrm>
            <a:off x="644436" y="2656797"/>
            <a:ext cx="6479167" cy="218085"/>
          </a:xfrm>
          <a:prstGeom prst="rect">
            <a:avLst/>
          </a:prstGeom>
          <a:noFill/>
          <a:ln/>
        </p:spPr>
        <p:txBody>
          <a:bodyPr wrap="square" lIns="0" tIns="0" rIns="0" bIns="0" rtlCol="0" anchor="t"/>
          <a:lstStyle/>
          <a:p>
            <a:pPr algn="just">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(2). Cấu hình đầy đủ các quy trình nội bộ giải quyết thủ tục hành chính trên hệ thống;</a:t>
            </a:r>
          </a:p>
        </p:txBody>
      </p:sp>
      <p:sp>
        <p:nvSpPr>
          <p:cNvPr id="7" name="Text 5"/>
          <p:cNvSpPr/>
          <p:nvPr/>
        </p:nvSpPr>
        <p:spPr>
          <a:xfrm>
            <a:off x="644436" y="3237704"/>
            <a:ext cx="6122432" cy="235744"/>
          </a:xfrm>
          <a:prstGeom prst="rect">
            <a:avLst/>
          </a:prstGeom>
          <a:noFill/>
          <a:ln/>
        </p:spPr>
        <p:txBody>
          <a:bodyPr wrap="non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(3). Quy định phí, lệ phí và thời gian xử lý thống nhất;</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644436" y="3544133"/>
            <a:ext cx="6122432" cy="235744"/>
          </a:xfrm>
          <a:prstGeom prst="rect">
            <a:avLst/>
          </a:prstGeom>
          <a:noFill/>
          <a:ln/>
        </p:spPr>
        <p:txBody>
          <a:bodyPr wrap="non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(4). Khắc phục lỗi đăng nhập VneID;</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7"/>
          <p:cNvSpPr/>
          <p:nvPr/>
        </p:nvSpPr>
        <p:spPr>
          <a:xfrm>
            <a:off x="644436" y="3814755"/>
            <a:ext cx="6122432" cy="235744"/>
          </a:xfrm>
          <a:prstGeom prst="rect">
            <a:avLst/>
          </a:prstGeom>
          <a:noFill/>
          <a:ln/>
        </p:spPr>
        <p:txBody>
          <a:bodyPr wrap="non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(5). Đã thực hiện phân định xã/phường mới;</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 8"/>
          <p:cNvSpPr/>
          <p:nvPr/>
        </p:nvSpPr>
        <p:spPr>
          <a:xfrm>
            <a:off x="644438" y="4117586"/>
            <a:ext cx="6479167" cy="302786"/>
          </a:xfrm>
          <a:prstGeom prst="rect">
            <a:avLst/>
          </a:prstGeom>
          <a:noFill/>
          <a:ln/>
        </p:spPr>
        <p:txBody>
          <a:bodyPr wrap="square" lIns="0" tIns="0" rIns="0" bIns="0" rtlCol="0" anchor="t"/>
          <a:lstStyle/>
          <a:p>
            <a:pPr algn="just">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(6). Triển khai các lớp tập huận hướng dẫn, hỗ trợ người dân cả trực tiếp và trực tuyến;</a:t>
            </a:r>
          </a:p>
        </p:txBody>
      </p:sp>
      <p:sp>
        <p:nvSpPr>
          <p:cNvPr id="11" name="Text 9"/>
          <p:cNvSpPr/>
          <p:nvPr/>
        </p:nvSpPr>
        <p:spPr>
          <a:xfrm>
            <a:off x="673941" y="4664244"/>
            <a:ext cx="6122432" cy="235744"/>
          </a:xfrm>
          <a:prstGeom prst="rect">
            <a:avLst/>
          </a:prstGeom>
          <a:noFill/>
          <a:ln/>
        </p:spPr>
        <p:txBody>
          <a:bodyPr wrap="non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(7). Đảm bảo việc thanh toán trực tuyến;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673941" y="4914212"/>
            <a:ext cx="6122432" cy="235744"/>
          </a:xfrm>
          <a:prstGeom prst="rect">
            <a:avLst/>
          </a:prstGeom>
          <a:noFill/>
          <a:ln/>
        </p:spPr>
        <p:txBody>
          <a:bodyPr wrap="non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(8). Bổ sung quy chế vận hành, khai thác hệ thống;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1"/>
          <p:cNvSpPr/>
          <p:nvPr/>
        </p:nvSpPr>
        <p:spPr>
          <a:xfrm>
            <a:off x="644437" y="5291118"/>
            <a:ext cx="6714960" cy="206454"/>
          </a:xfrm>
          <a:prstGeom prst="rect">
            <a:avLst/>
          </a:prstGeom>
          <a:noFill/>
          <a:ln/>
        </p:spPr>
        <p:txBody>
          <a:bodyPr wrap="square" lIns="0" tIns="0" rIns="0" bIns="0" rtlCol="0" anchor="t"/>
          <a:lstStyle/>
          <a:p>
            <a:pPr algn="just">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(9). Giảm thiểu việc cán bộ vẫn yêu cầu thêm giấy tờ ngoài quy định;</a:t>
            </a:r>
          </a:p>
        </p:txBody>
      </p:sp>
      <p:sp>
        <p:nvSpPr>
          <p:cNvPr id="14" name="Text 12"/>
          <p:cNvSpPr/>
          <p:nvPr/>
        </p:nvSpPr>
        <p:spPr>
          <a:xfrm>
            <a:off x="644437" y="5620851"/>
            <a:ext cx="6597063" cy="273845"/>
          </a:xfrm>
          <a:prstGeom prst="rect">
            <a:avLst/>
          </a:prstGeom>
          <a:noFill/>
          <a:ln/>
        </p:spPr>
        <p:txBody>
          <a:bodyPr wrap="square" lIns="0" tIns="0" rIns="0" bIns="0" rtlCol="0" anchor="t"/>
          <a:lstStyle/>
          <a:p>
            <a:pPr algn="just">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(10). Đưa ra nhiều chính sách đối với việc chứng thực bản sao từ bản chính;</a:t>
            </a:r>
          </a:p>
        </p:txBody>
      </p:sp>
      <p:sp>
        <p:nvSpPr>
          <p:cNvPr id="15" name="Text 13"/>
          <p:cNvSpPr/>
          <p:nvPr/>
        </p:nvSpPr>
        <p:spPr>
          <a:xfrm>
            <a:off x="644437" y="6101309"/>
            <a:ext cx="6597063" cy="205203"/>
          </a:xfrm>
          <a:prstGeom prst="rect">
            <a:avLst/>
          </a:prstGeom>
          <a:noFill/>
          <a:ln/>
        </p:spPr>
        <p:txBody>
          <a:bodyPr wrap="square" lIns="0" tIns="0" rIns="0" bIns="0" rtlCol="0" anchor="t"/>
          <a:lstStyle/>
          <a:p>
            <a:pPr algn="just">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(11). Đảm bảo thời gian trả kết quả giải quyết thủ tục hành chính đúng hạn;</a:t>
            </a:r>
          </a:p>
        </p:txBody>
      </p:sp>
      <p:sp>
        <p:nvSpPr>
          <p:cNvPr id="16" name="Text 14"/>
          <p:cNvSpPr/>
          <p:nvPr/>
        </p:nvSpPr>
        <p:spPr>
          <a:xfrm>
            <a:off x="673941" y="6651675"/>
            <a:ext cx="6597063" cy="273846"/>
          </a:xfrm>
          <a:prstGeom prst="rect">
            <a:avLst/>
          </a:prstGeom>
          <a:noFill/>
          <a:ln/>
        </p:spPr>
        <p:txBody>
          <a:bodyPr wrap="square" lIns="0" tIns="0" rIns="0" bIns="0" rtlCol="0" anchor="t"/>
          <a:lstStyle/>
          <a:p>
            <a:pPr algn="just">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(12). Đảm bảo cung cấp đầy đủ chữ ký số công vụ cho cán bộ, công chức, viên chức;</a:t>
            </a:r>
          </a:p>
        </p:txBody>
      </p:sp>
      <p:sp>
        <p:nvSpPr>
          <p:cNvPr id="17" name="Text 15"/>
          <p:cNvSpPr/>
          <p:nvPr/>
        </p:nvSpPr>
        <p:spPr>
          <a:xfrm>
            <a:off x="644438" y="7219068"/>
            <a:ext cx="6597063" cy="471488"/>
          </a:xfrm>
          <a:prstGeom prst="rect">
            <a:avLst/>
          </a:prstGeom>
          <a:noFill/>
          <a:ln/>
        </p:spPr>
        <p:txBody>
          <a:bodyPr wrap="square" lIns="0" tIns="0" rIns="0" bIns="0" rtlCol="0" anchor="t"/>
          <a:lstStyle/>
          <a:p>
            <a:pPr marL="0" indent="0" algn="just">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(13). Triển khai tập huấn quy mô toàn quốc, toàn tình cả trực tuyến và trực tiếp đối với tất cả cán bộ, công chức, viên chức cấp xã;</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8" name="Shape 16"/>
          <p:cNvSpPr/>
          <p:nvPr/>
        </p:nvSpPr>
        <p:spPr>
          <a:xfrm>
            <a:off x="7390306" y="1924608"/>
            <a:ext cx="6839712" cy="6029384"/>
          </a:xfrm>
          <a:prstGeom prst="roundRect">
            <a:avLst>
              <a:gd name="adj" fmla="val 460"/>
            </a:avLst>
          </a:prstGeom>
          <a:solidFill>
            <a:srgbClr val="FBFCFE"/>
          </a:solidFill>
          <a:ln w="15240">
            <a:solidFill>
              <a:srgbClr val="CFD2D8"/>
            </a:solidFill>
            <a:prstDash val="solid"/>
          </a:ln>
        </p:spPr>
        <p:txBody>
          <a:bodyPr/>
          <a:lstStyle/>
          <a:p>
            <a:endParaRPr lang="en-US" sz="2800">
              <a:latin typeface="Noto Serif" panose="02020600060500020200" pitchFamily="18" charset="0"/>
              <a:ea typeface="Noto Serif" panose="02020600060500020200" pitchFamily="18" charset="0"/>
              <a:cs typeface="Noto Serif" panose="02020600060500020200" pitchFamily="18" charset="0"/>
            </a:endParaRPr>
          </a:p>
        </p:txBody>
      </p:sp>
      <p:sp>
        <p:nvSpPr>
          <p:cNvPr id="19" name="Text 17"/>
          <p:cNvSpPr/>
          <p:nvPr/>
        </p:nvSpPr>
        <p:spPr>
          <a:xfrm>
            <a:off x="7551538" y="2172058"/>
            <a:ext cx="6603373" cy="471488"/>
          </a:xfrm>
          <a:prstGeom prst="rect">
            <a:avLst/>
          </a:prstGeom>
          <a:noFill/>
          <a:ln/>
        </p:spPr>
        <p:txBody>
          <a:bodyPr wrap="squar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(14). Đảm bảo cung cấp dữ liệu để địa phương có thể thực hiện các thủ tục hành chính mới được phân cấp;</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0" name="Text 18"/>
          <p:cNvSpPr/>
          <p:nvPr/>
        </p:nvSpPr>
        <p:spPr>
          <a:xfrm>
            <a:off x="7551538" y="2787238"/>
            <a:ext cx="6434425" cy="471488"/>
          </a:xfrm>
          <a:prstGeom prst="rect">
            <a:avLst/>
          </a:prstGeom>
          <a:noFill/>
          <a:ln/>
        </p:spPr>
        <p:txBody>
          <a:bodyPr wrap="squar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(15). An toàn thông tin, an ninh mạng thường xuyên được quan tâm, theo dõi. giám sát định kỳ;</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1" name="Text 19"/>
          <p:cNvSpPr/>
          <p:nvPr/>
        </p:nvSpPr>
        <p:spPr>
          <a:xfrm>
            <a:off x="7551539" y="3442901"/>
            <a:ext cx="6122432" cy="471488"/>
          </a:xfrm>
          <a:prstGeom prst="rect">
            <a:avLst/>
          </a:prstGeom>
          <a:noFill/>
          <a:ln/>
        </p:spPr>
        <p:txBody>
          <a:bodyPr wrap="squar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(16). Tuyên truyền, nâng cao cảnh giác về an toàn thông tin của người dân khi làm các dịch vụ công trực tuyến;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2" name="Text 20"/>
          <p:cNvSpPr/>
          <p:nvPr/>
        </p:nvSpPr>
        <p:spPr>
          <a:xfrm>
            <a:off x="7551539" y="4098769"/>
            <a:ext cx="6122432" cy="471488"/>
          </a:xfrm>
          <a:prstGeom prst="rect">
            <a:avLst/>
          </a:prstGeom>
          <a:noFill/>
          <a:ln/>
        </p:spPr>
        <p:txBody>
          <a:bodyPr wrap="squar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(17). Mô hình Trung tâm phục vụ hành chính công một cấp đã bắt đầu được triển khai (TP Hà Nội);</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3" name="Text 21"/>
          <p:cNvSpPr/>
          <p:nvPr/>
        </p:nvSpPr>
        <p:spPr>
          <a:xfrm>
            <a:off x="7551539" y="4651802"/>
            <a:ext cx="6122432" cy="471488"/>
          </a:xfrm>
          <a:prstGeom prst="rect">
            <a:avLst/>
          </a:prstGeom>
          <a:noFill/>
          <a:ln/>
        </p:spPr>
        <p:txBody>
          <a:bodyPr wrap="squar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(18). Việc kết nối, chia sẻ, đồng bộ dữ liệu đo lường, giám sát phục vụ công tác chỉ đạo, điều hành diễn ra thường xuyên, liên tục;</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4" name="Text 22"/>
          <p:cNvSpPr/>
          <p:nvPr/>
        </p:nvSpPr>
        <p:spPr>
          <a:xfrm>
            <a:off x="7551539" y="5528566"/>
            <a:ext cx="6122432" cy="471488"/>
          </a:xfrm>
          <a:prstGeom prst="rect">
            <a:avLst/>
          </a:prstGeom>
          <a:noFill/>
          <a:ln/>
        </p:spPr>
        <p:txBody>
          <a:bodyPr wrap="squar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(19). Đã bổ sung, tăng cường điểm giải quyết các thủ tục hành chính liên quan đến căn cước công dân;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5" name="Text 23"/>
          <p:cNvSpPr/>
          <p:nvPr/>
        </p:nvSpPr>
        <p:spPr>
          <a:xfrm>
            <a:off x="7551539" y="6163144"/>
            <a:ext cx="6122432" cy="235744"/>
          </a:xfrm>
          <a:prstGeom prst="rect">
            <a:avLst/>
          </a:prstGeom>
          <a:noFill/>
          <a:ln/>
        </p:spPr>
        <p:txBody>
          <a:bodyPr wrap="non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(20). Tiến độ số hóa hồ sơ đảm bảo tiến độ được giao;</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6" name="Text 24"/>
          <p:cNvSpPr/>
          <p:nvPr/>
        </p:nvSpPr>
        <p:spPr>
          <a:xfrm>
            <a:off x="7551539" y="6535364"/>
            <a:ext cx="6122432" cy="235744"/>
          </a:xfrm>
          <a:prstGeom prst="rect">
            <a:avLst/>
          </a:prstGeom>
          <a:noFill/>
          <a:ln/>
        </p:spPr>
        <p:txBody>
          <a:bodyPr wrap="square" lIns="0" tIns="0" rIns="0" bIns="0" rtlCol="0" anchor="t"/>
          <a:lstStyle/>
          <a:p>
            <a:pPr>
              <a:lnSpc>
                <a:spcPts val="185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(21). Tỷ lệ nộp hồ sơ trực tuyến được nâng cao, trong đó có tỷ lệ hồ sơ trực tuyến toàn trình.</a:t>
            </a:r>
          </a:p>
        </p:txBody>
      </p:sp>
      <p:sp>
        <p:nvSpPr>
          <p:cNvPr id="27" name="Text 25"/>
          <p:cNvSpPr/>
          <p:nvPr/>
        </p:nvSpPr>
        <p:spPr>
          <a:xfrm>
            <a:off x="7551539" y="7139869"/>
            <a:ext cx="6122432" cy="471488"/>
          </a:xfrm>
          <a:prstGeom prst="rect">
            <a:avLst/>
          </a:prstGeom>
          <a:noFill/>
          <a:ln/>
        </p:spPr>
        <p:txBody>
          <a:bodyPr wrap="square" lIns="0" tIns="0" rIns="0" bIns="0" rtlCol="0" anchor="t"/>
          <a:lstStyle/>
          <a:p>
            <a:pPr marL="0" indent="0" algn="l">
              <a:lnSpc>
                <a:spcPts val="185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(22). Đã cho phép khai thác, chuyển dữ liệu từ kho quản lý dữ liệu điện tử tổ chức, cá nhân cũ sang kho dữ liệu mới.</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name="Slide 4">
    <p:spTree>
      <p:nvGrpSpPr>
        <p:cNvPr id="1" name=""/>
        <p:cNvGrpSpPr/>
        <p:nvPr/>
      </p:nvGrpSpPr>
      <p:grpSpPr>
        <a:xfrm>
          <a:off x="0" y="0"/>
          <a:ext cx="0" cy="0"/>
          <a:chOff x="0" y="0"/>
          <a:chExt cx="0" cy="0"/>
        </a:xfrm>
      </p:grpSpPr>
      <p:sp>
        <p:nvSpPr>
          <p:cNvPr id="2" name="Text 0"/>
          <p:cNvSpPr/>
          <p:nvPr/>
        </p:nvSpPr>
        <p:spPr>
          <a:xfrm>
            <a:off x="793790" y="672108"/>
            <a:ext cx="9191625" cy="566976"/>
          </a:xfrm>
          <a:prstGeom prst="rect">
            <a:avLst/>
          </a:prstGeom>
          <a:noFill/>
          <a:ln/>
        </p:spPr>
        <p:txBody>
          <a:bodyPr wrap="none" lIns="0" tIns="0" rIns="0" bIns="0" rtlCol="0" anchor="t"/>
          <a:lstStyle/>
          <a:p>
            <a:pPr marL="0" indent="0" algn="l">
              <a:lnSpc>
                <a:spcPts val="4450"/>
              </a:lnSpc>
              <a:buNone/>
            </a:pPr>
            <a:r>
              <a:rPr lang="en-US" sz="35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Những Vấn Đề Còn Tồn Đọng (6/28 Vấn Đề)</a:t>
            </a:r>
            <a:endParaRPr lang="en-US" sz="35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70930" y="1386007"/>
            <a:ext cx="13042821" cy="580549"/>
          </a:xfrm>
          <a:prstGeom prst="rect">
            <a:avLst/>
          </a:prstGeom>
          <a:noFill/>
          <a:ln/>
        </p:spPr>
        <p:txBody>
          <a:bodyPr wrap="square" lIns="0" tIns="0" rIns="0" bIns="0" rtlCol="0" anchor="t"/>
          <a:lstStyle/>
          <a:p>
            <a:pPr marL="0" indent="0" algn="just">
              <a:lnSpc>
                <a:spcPts val="22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Mặc dù đã có những tiến bộ đáng kể trong việc giải quyết các khó khăn, vướng mắc, vẫn còn 06 vấn đề trọng yếu đang trong quá trình xử lý. Những vấn đề này tập trung chủ yếu vào 03 nhóm vấn đề, cụ thể:</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93790" y="2386608"/>
            <a:ext cx="4226600" cy="4386263"/>
          </a:xfrm>
          <a:prstGeom prst="roundRect">
            <a:avLst>
              <a:gd name="adj" fmla="val 2596"/>
            </a:avLst>
          </a:prstGeom>
          <a:solidFill>
            <a:srgbClr val="FBFCFE"/>
          </a:solidFill>
          <a:ln w="22860">
            <a:solidFill>
              <a:srgbClr val="CFD2D8"/>
            </a:solidFill>
            <a:prstDash val="solid"/>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770930" y="2386608"/>
            <a:ext cx="91440" cy="4386263"/>
          </a:xfrm>
          <a:prstGeom prst="roundRect">
            <a:avLst>
              <a:gd name="adj" fmla="val 29767"/>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1032391" y="2590919"/>
            <a:ext cx="3749397" cy="566976"/>
          </a:xfrm>
          <a:prstGeom prst="rect">
            <a:avLst/>
          </a:prstGeom>
          <a:noFill/>
          <a:ln/>
        </p:spPr>
        <p:txBody>
          <a:bodyPr wrap="square" lIns="0" tIns="0" rIns="0" bIns="0" rtlCol="0" anchor="t"/>
          <a:lstStyle/>
          <a:p>
            <a:pPr marL="0" indent="0" algn="just">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(1) Nhóm vấn đề về Thủ tục hành chính, dịch vụ công trực tuyến</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1066681" y="3266718"/>
            <a:ext cx="3749397" cy="1451372"/>
          </a:xfrm>
          <a:prstGeom prst="rect">
            <a:avLst/>
          </a:prstGeom>
          <a:noFill/>
          <a:ln/>
        </p:spPr>
        <p:txBody>
          <a:bodyPr wrap="square" lIns="0" tIns="0" rIns="0" bIns="0" rtlCol="0" anchor="t"/>
          <a:lstStyle/>
          <a:p>
            <a:pPr marL="0" indent="0" algn="just">
              <a:lnSpc>
                <a:spcPts val="225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Biểu mẫu điện tử (eForms) chưa tối ưu</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Các biểu mẫu điện tử còn chưa thân thiện, phức tạp, gây khó khăn cho người dân và doanh nghiệp trong quá trình khai báo thông tin.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1066681" y="4826913"/>
            <a:ext cx="3749397" cy="1161098"/>
          </a:xfrm>
          <a:prstGeom prst="rect">
            <a:avLst/>
          </a:prstGeom>
          <a:noFill/>
          <a:ln/>
        </p:spPr>
        <p:txBody>
          <a:bodyPr wrap="square" lIns="0" tIns="0" rIns="0" bIns="0" rtlCol="0" anchor="t"/>
          <a:lstStyle/>
          <a:p>
            <a:pPr marL="0" indent="0" algn="just">
              <a:lnSpc>
                <a:spcPts val="225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Thành phần hồ sơ còn phức tạp</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Yêu cầu về thành phần hồ sơ vẫn còn nhiều loại giấy tờ, chưa được cắt giảm tối đa, gây phiền hà cho người thực hiện TTHC.</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Shape 7"/>
          <p:cNvSpPr/>
          <p:nvPr/>
        </p:nvSpPr>
        <p:spPr>
          <a:xfrm>
            <a:off x="5201841" y="2386608"/>
            <a:ext cx="4226600" cy="4386263"/>
          </a:xfrm>
          <a:prstGeom prst="roundRect">
            <a:avLst>
              <a:gd name="adj" fmla="val 2596"/>
            </a:avLst>
          </a:prstGeom>
          <a:solidFill>
            <a:srgbClr val="FBFCFE"/>
          </a:solidFill>
          <a:ln w="22860">
            <a:solidFill>
              <a:srgbClr val="CFD2D8"/>
            </a:solidFill>
            <a:prstDash val="solid"/>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8"/>
          <p:cNvSpPr/>
          <p:nvPr/>
        </p:nvSpPr>
        <p:spPr>
          <a:xfrm>
            <a:off x="5178981" y="2386608"/>
            <a:ext cx="91440" cy="4386263"/>
          </a:xfrm>
          <a:prstGeom prst="roundRect">
            <a:avLst>
              <a:gd name="adj" fmla="val 29767"/>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5440442" y="2590919"/>
            <a:ext cx="3378637" cy="283488"/>
          </a:xfrm>
          <a:prstGeom prst="rect">
            <a:avLst/>
          </a:prstGeom>
          <a:noFill/>
          <a:ln/>
        </p:spPr>
        <p:txBody>
          <a:bodyPr wrap="none" lIns="0" tIns="0" rIns="0" bIns="0" rtlCol="0" anchor="t"/>
          <a:lstStyle/>
          <a:p>
            <a:pPr marL="0" indent="0" algn="just">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(2) Cơ sở vật chất, Đường truyền</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5474732" y="2983230"/>
            <a:ext cx="3749397" cy="1451372"/>
          </a:xfrm>
          <a:prstGeom prst="rect">
            <a:avLst/>
          </a:prstGeom>
          <a:noFill/>
          <a:ln/>
        </p:spPr>
        <p:txBody>
          <a:bodyPr wrap="square" lIns="0" tIns="0" rIns="0" bIns="0" rtlCol="0" anchor="t"/>
          <a:lstStyle/>
          <a:p>
            <a:pPr marL="0" indent="0" algn="just">
              <a:lnSpc>
                <a:spcPts val="225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Thiếu cơ sở vật chất tại các xã khó khăn</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Ở một số xã vùng sâu, vùng xa, cơ sở vật chất, trang thiết bị phục vụ cho TTHC và dịch vụ công trực tuyến còn hạn chế, chưa đáp ứng nhu cầu.</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1"/>
          <p:cNvSpPr/>
          <p:nvPr/>
        </p:nvSpPr>
        <p:spPr>
          <a:xfrm>
            <a:off x="5474732" y="4543425"/>
            <a:ext cx="3749397" cy="1161098"/>
          </a:xfrm>
          <a:prstGeom prst="rect">
            <a:avLst/>
          </a:prstGeom>
          <a:noFill/>
          <a:ln/>
        </p:spPr>
        <p:txBody>
          <a:bodyPr wrap="square" lIns="0" tIns="0" rIns="0" bIns="0" rtlCol="0" anchor="t"/>
          <a:lstStyle/>
          <a:p>
            <a:pPr marL="0" indent="0" algn="just">
              <a:lnSpc>
                <a:spcPts val="225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Còn điểm lõm sóng</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Tình trạng mạng internet không ổn định hoặc không có sóng ở một số khu vực gây cản trở lớn đến việc thực hiện dịch vụ công trực tuyến.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Shape 12"/>
          <p:cNvSpPr/>
          <p:nvPr/>
        </p:nvSpPr>
        <p:spPr>
          <a:xfrm>
            <a:off x="9609892" y="2386608"/>
            <a:ext cx="4226719" cy="4386263"/>
          </a:xfrm>
          <a:prstGeom prst="roundRect">
            <a:avLst>
              <a:gd name="adj" fmla="val 2596"/>
            </a:avLst>
          </a:prstGeom>
          <a:solidFill>
            <a:srgbClr val="FBFCFE"/>
          </a:solidFill>
          <a:ln w="22860">
            <a:solidFill>
              <a:srgbClr val="CFD2D8"/>
            </a:solidFill>
            <a:prstDash val="solid"/>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5" name="Shape 13"/>
          <p:cNvSpPr/>
          <p:nvPr/>
        </p:nvSpPr>
        <p:spPr>
          <a:xfrm>
            <a:off x="9587032" y="2386608"/>
            <a:ext cx="91440" cy="4386263"/>
          </a:xfrm>
          <a:prstGeom prst="roundRect">
            <a:avLst>
              <a:gd name="adj" fmla="val 29767"/>
            </a:avLst>
          </a:prstGeom>
          <a:solidFill>
            <a:srgbClr val="E04F00"/>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6" name="Text 14"/>
          <p:cNvSpPr/>
          <p:nvPr/>
        </p:nvSpPr>
        <p:spPr>
          <a:xfrm>
            <a:off x="9848493" y="2590919"/>
            <a:ext cx="3749516" cy="566976"/>
          </a:xfrm>
          <a:prstGeom prst="rect">
            <a:avLst/>
          </a:prstGeom>
          <a:noFill/>
          <a:ln/>
        </p:spPr>
        <p:txBody>
          <a:bodyPr wrap="square" lIns="0" tIns="0" rIns="0" bIns="0" rtlCol="0" anchor="t"/>
          <a:lstStyle/>
          <a:p>
            <a:pPr marL="0" indent="0" algn="just">
              <a:lnSpc>
                <a:spcPts val="2200"/>
              </a:lnSpc>
              <a:buNone/>
            </a:pPr>
            <a:r>
              <a:rPr lang="en-US"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(3) Dữ liệu và kết nối các hệ thống thông tin</a:t>
            </a:r>
            <a:endParaRPr lang="en-US"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7" name="Text 15"/>
          <p:cNvSpPr/>
          <p:nvPr/>
        </p:nvSpPr>
        <p:spPr>
          <a:xfrm>
            <a:off x="9882783" y="3266718"/>
            <a:ext cx="3749516" cy="1451372"/>
          </a:xfrm>
          <a:prstGeom prst="rect">
            <a:avLst/>
          </a:prstGeom>
          <a:noFill/>
          <a:ln/>
        </p:spPr>
        <p:txBody>
          <a:bodyPr wrap="square" lIns="0" tIns="0" rIns="0" bIns="0" rtlCol="0" anchor="t"/>
          <a:lstStyle/>
          <a:p>
            <a:pPr marL="0" indent="0" algn="just">
              <a:lnSpc>
                <a:spcPts val="225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TTHC liên thông còn xảy ra lỗi</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Các thủ tục hành chính liên thông giữa các cấp, các ngành vẫn còn gặp lỗi trong quá trình kết nối và xử lý dữ liệu, ảnh hưởng đến hiệu quả chung.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8" name="Text 16"/>
          <p:cNvSpPr/>
          <p:nvPr/>
        </p:nvSpPr>
        <p:spPr>
          <a:xfrm>
            <a:off x="9882783" y="4826913"/>
            <a:ext cx="3749516" cy="1741646"/>
          </a:xfrm>
          <a:prstGeom prst="rect">
            <a:avLst/>
          </a:prstGeom>
          <a:noFill/>
          <a:ln/>
        </p:spPr>
        <p:txBody>
          <a:bodyPr wrap="square" lIns="0" tIns="0" rIns="0" bIns="0" rtlCol="0" anchor="t"/>
          <a:lstStyle/>
          <a:p>
            <a:pPr marL="0" indent="0" algn="just">
              <a:lnSpc>
                <a:spcPts val="2250"/>
              </a:lnSpc>
              <a:buNone/>
            </a:pPr>
            <a:r>
              <a:rPr lang="en-US" sz="16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Kết nối, khai thác dữ liệu từ các CSDL quốc gia</a:t>
            </a: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Khả năng kết nối và khai thác dữ liệu từ các cơ sở dữ liệu quốc gia và hệ thống của bộ, ngành còn hạn chế, làm giảm khả năng "dùng chung" dữ liệu.</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9" name="Text 17"/>
          <p:cNvSpPr/>
          <p:nvPr/>
        </p:nvSpPr>
        <p:spPr>
          <a:xfrm>
            <a:off x="793790" y="6976943"/>
            <a:ext cx="13042821" cy="580549"/>
          </a:xfrm>
          <a:prstGeom prst="rect">
            <a:avLst/>
          </a:prstGeom>
          <a:noFill/>
          <a:ln/>
        </p:spPr>
        <p:txBody>
          <a:bodyPr wrap="square" lIns="0" tIns="0" rIns="0" bIns="0" rtlCol="0" anchor="t"/>
          <a:lstStyle/>
          <a:p>
            <a:pPr marL="0" indent="0" algn="just">
              <a:lnSpc>
                <a:spcPts val="22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Những vấn đề này cần được tập trung giải quyết triệt để để đảm bảo mô hình chính quyền địa phương 2 cấp hoạt động trơn tru và hiệu quả, mang lại lợi ích tối đa cho người dân và doanh nghiệp.</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name="Slide 5">
    <p:spTree>
      <p:nvGrpSpPr>
        <p:cNvPr id="1" name=""/>
        <p:cNvGrpSpPr/>
        <p:nvPr/>
      </p:nvGrpSpPr>
      <p:grpSpPr>
        <a:xfrm>
          <a:off x="0" y="0"/>
          <a:ext cx="0" cy="0"/>
          <a:chOff x="0" y="0"/>
          <a:chExt cx="0" cy="0"/>
        </a:xfrm>
      </p:grpSpPr>
      <p:sp>
        <p:nvSpPr>
          <p:cNvPr id="2" name="Text 0"/>
          <p:cNvSpPr/>
          <p:nvPr/>
        </p:nvSpPr>
        <p:spPr>
          <a:xfrm>
            <a:off x="793790" y="902613"/>
            <a:ext cx="13042821" cy="1063228"/>
          </a:xfrm>
          <a:prstGeom prst="rect">
            <a:avLst/>
          </a:prstGeom>
          <a:noFill/>
          <a:ln/>
        </p:spPr>
        <p:txBody>
          <a:bodyPr wrap="square" lIns="0" tIns="0" rIns="0" bIns="0" rtlCol="0" anchor="t"/>
          <a:lstStyle/>
          <a:p>
            <a:pPr marL="0" indent="0" algn="l">
              <a:lnSpc>
                <a:spcPts val="4150"/>
              </a:lnSpc>
              <a:buNone/>
            </a:pPr>
            <a:r>
              <a:rPr lang="en-US" sz="33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Khó Khăn Lớn Tại Hội Nghị Trực Tuyến Chính </a:t>
            </a:r>
            <a:r>
              <a:rPr lang="en-US" sz="3300" b="1" dirty="0" err="1">
                <a:solidFill>
                  <a:srgbClr val="CC4900"/>
                </a:solidFill>
                <a:latin typeface="Noto Serif" panose="02020600060500020200" pitchFamily="18" charset="0"/>
                <a:ea typeface="Noto Serif" panose="02020600060500020200" pitchFamily="18" charset="0"/>
                <a:cs typeface="Noto Serif" panose="02020600060500020200" pitchFamily="18" charset="0"/>
              </a:rPr>
              <a:t>Phủ</a:t>
            </a:r>
            <a:r>
              <a:rPr lang="en-US" sz="33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 </a:t>
            </a:r>
          </a:p>
          <a:p>
            <a:pPr marL="0" indent="0" algn="l">
              <a:lnSpc>
                <a:spcPts val="4150"/>
              </a:lnSpc>
              <a:buNone/>
            </a:pPr>
            <a:r>
              <a:rPr lang="en-US" sz="33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(Tháng 9/2025)</a:t>
            </a:r>
            <a:endParaRPr lang="en-US" sz="33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90" y="2095024"/>
            <a:ext cx="13042821" cy="816531"/>
          </a:xfrm>
          <a:prstGeom prst="rect">
            <a:avLst/>
          </a:prstGeom>
          <a:noFill/>
          <a:ln/>
        </p:spPr>
        <p:txBody>
          <a:bodyPr wrap="square" lIns="0" tIns="0" rIns="0" bIns="0" rtlCol="0" anchor="t"/>
          <a:lstStyle/>
          <a:p>
            <a:pPr marL="0" indent="0" algn="just">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Tại Hội nghị trực tuyến của Chính phủ với các địa phương diễn ra sáng ngày 05/10/2025, sau ba tháng triển khai mô hình chính quyền địa phương 02 cấp, Bộ Chính trị và Chính phủ đã đánh giá bước đầu đã có nhiều chuyển biến tích cực, tiến bộ rõ nét trên các mặt. Tuy nhiên, Hội nghị cũng đã chỉ ra bốn nhóm khó khăn lớn cần tập trung khắc phục trong quá trình triển khai mô hình mới, nhằm đảm bảo hiệu quả bền vững.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93790" y="3569017"/>
            <a:ext cx="6436400" cy="1764633"/>
          </a:xfrm>
          <a:prstGeom prst="roundRect">
            <a:avLst>
              <a:gd name="adj" fmla="val 7170"/>
            </a:avLst>
          </a:prstGeom>
          <a:solidFill>
            <a:srgbClr val="FBFCFE"/>
          </a:solidFill>
          <a:ln>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793790" y="3546158"/>
            <a:ext cx="6436400" cy="91440"/>
          </a:xfrm>
          <a:prstGeom prst="roundRect">
            <a:avLst>
              <a:gd name="adj" fmla="val 27907"/>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6" name="Shape 4"/>
          <p:cNvSpPr/>
          <p:nvPr/>
        </p:nvSpPr>
        <p:spPr>
          <a:xfrm>
            <a:off x="3756779" y="3313867"/>
            <a:ext cx="510302" cy="510302"/>
          </a:xfrm>
          <a:prstGeom prst="roundRect">
            <a:avLst>
              <a:gd name="adj" fmla="val 179188"/>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pic>
        <p:nvPicPr>
          <p:cNvPr id="7"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9893" y="3466862"/>
            <a:ext cx="204073" cy="204073"/>
          </a:xfrm>
          <a:prstGeom prst="rect">
            <a:avLst/>
          </a:prstGeom>
        </p:spPr>
      </p:pic>
      <p:sp>
        <p:nvSpPr>
          <p:cNvPr id="8" name="Text 5"/>
          <p:cNvSpPr/>
          <p:nvPr/>
        </p:nvSpPr>
        <p:spPr>
          <a:xfrm>
            <a:off x="986671" y="3994309"/>
            <a:ext cx="4393763" cy="265747"/>
          </a:xfrm>
          <a:prstGeom prst="rect">
            <a:avLst/>
          </a:prstGeom>
          <a:noFill/>
          <a:ln/>
        </p:spPr>
        <p:txBody>
          <a:bodyPr wrap="none" lIns="0" tIns="0" rIns="0" bIns="0" rtlCol="0" anchor="t"/>
          <a:lstStyle/>
          <a:p>
            <a:pPr marL="0" indent="0" algn="l">
              <a:lnSpc>
                <a:spcPts val="2050"/>
              </a:lnSpc>
              <a:buNone/>
            </a:pPr>
            <a:r>
              <a:rPr lang="en-US" sz="20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Đội ngũ cán bộ, công chức, viên chức cấp xã</a:t>
            </a:r>
            <a:endParaRPr lang="en-US" sz="20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6"/>
          <p:cNvSpPr/>
          <p:nvPr/>
        </p:nvSpPr>
        <p:spPr>
          <a:xfrm>
            <a:off x="986671" y="4362093"/>
            <a:ext cx="6050637" cy="544354"/>
          </a:xfrm>
          <a:prstGeom prst="rect">
            <a:avLst/>
          </a:prstGeom>
          <a:noFill/>
          <a:ln/>
        </p:spPr>
        <p:txBody>
          <a:bodyPr wrap="square" lIns="0" tIns="0" rIns="0" bIns="0" rtlCol="0" anchor="t"/>
          <a:lstStyle/>
          <a:p>
            <a:pPr marL="0" indent="0" algn="l">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Chưa đáp ứng về năng lực, sự thích ứng và tinh thần làm việc của đội ngũ cán bộ, công chức, viên chức cấp xã trong môi trường làm việc và yêu cầu mới.</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7"/>
          <p:cNvSpPr/>
          <p:nvPr/>
        </p:nvSpPr>
        <p:spPr>
          <a:xfrm>
            <a:off x="7400211" y="3569017"/>
            <a:ext cx="6436400" cy="1764633"/>
          </a:xfrm>
          <a:prstGeom prst="roundRect">
            <a:avLst>
              <a:gd name="adj" fmla="val 7170"/>
            </a:avLst>
          </a:prstGeom>
          <a:solidFill>
            <a:srgbClr val="FBFCFE"/>
          </a:solidFill>
          <a:ln>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Shape 8"/>
          <p:cNvSpPr/>
          <p:nvPr/>
        </p:nvSpPr>
        <p:spPr>
          <a:xfrm>
            <a:off x="7400211" y="3546158"/>
            <a:ext cx="6436400" cy="91440"/>
          </a:xfrm>
          <a:prstGeom prst="roundRect">
            <a:avLst>
              <a:gd name="adj" fmla="val 27907"/>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2" name="Shape 9"/>
          <p:cNvSpPr/>
          <p:nvPr/>
        </p:nvSpPr>
        <p:spPr>
          <a:xfrm>
            <a:off x="10363200" y="3313867"/>
            <a:ext cx="510302" cy="510302"/>
          </a:xfrm>
          <a:prstGeom prst="roundRect">
            <a:avLst>
              <a:gd name="adj" fmla="val 179188"/>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pic>
        <p:nvPicPr>
          <p:cNvPr id="13"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6314" y="3466862"/>
            <a:ext cx="204073" cy="204073"/>
          </a:xfrm>
          <a:prstGeom prst="rect">
            <a:avLst/>
          </a:prstGeom>
        </p:spPr>
      </p:pic>
      <p:sp>
        <p:nvSpPr>
          <p:cNvPr id="14" name="Text 10"/>
          <p:cNvSpPr/>
          <p:nvPr/>
        </p:nvSpPr>
        <p:spPr>
          <a:xfrm>
            <a:off x="7593092" y="3994309"/>
            <a:ext cx="4596170" cy="265747"/>
          </a:xfrm>
          <a:prstGeom prst="rect">
            <a:avLst/>
          </a:prstGeom>
          <a:noFill/>
          <a:ln/>
        </p:spPr>
        <p:txBody>
          <a:bodyPr wrap="none" lIns="0" tIns="0" rIns="0" bIns="0" rtlCol="0" anchor="t"/>
          <a:lstStyle/>
          <a:p>
            <a:pPr marL="0" indent="0" algn="l">
              <a:lnSpc>
                <a:spcPts val="2050"/>
              </a:lnSpc>
              <a:buNone/>
            </a:pPr>
            <a:r>
              <a:rPr lang="en-US" sz="20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Phân cấp, phân quyền, phân định thẩm quyền</a:t>
            </a:r>
            <a:endParaRPr lang="en-US" sz="20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1"/>
          <p:cNvSpPr/>
          <p:nvPr/>
        </p:nvSpPr>
        <p:spPr>
          <a:xfrm>
            <a:off x="7593092" y="4362093"/>
            <a:ext cx="6050637" cy="544354"/>
          </a:xfrm>
          <a:prstGeom prst="rect">
            <a:avLst/>
          </a:prstGeom>
          <a:noFill/>
          <a:ln/>
        </p:spPr>
        <p:txBody>
          <a:bodyPr wrap="square" lIns="0" tIns="0" rIns="0" bIns="0" rtlCol="0" anchor="t"/>
          <a:lstStyle/>
          <a:p>
            <a:pPr marL="0" indent="0" algn="l">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Việc thực hiện phân cấp, phân quyền và phân định thẩm quyền giữa các cấp, các ngành còn gặp nhiều vướng mắc, chưa rõ ràng và đồng bộ.</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6" name="Shape 12"/>
          <p:cNvSpPr/>
          <p:nvPr/>
        </p:nvSpPr>
        <p:spPr>
          <a:xfrm>
            <a:off x="793790" y="5742036"/>
            <a:ext cx="6436400" cy="1802487"/>
          </a:xfrm>
          <a:prstGeom prst="roundRect">
            <a:avLst>
              <a:gd name="adj" fmla="val 6088"/>
            </a:avLst>
          </a:prstGeom>
          <a:solidFill>
            <a:srgbClr val="FBFCFE"/>
          </a:solidFill>
          <a:ln>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7" name="Shape 13"/>
          <p:cNvSpPr/>
          <p:nvPr/>
        </p:nvSpPr>
        <p:spPr>
          <a:xfrm>
            <a:off x="793790" y="5719176"/>
            <a:ext cx="6436400" cy="91440"/>
          </a:xfrm>
          <a:prstGeom prst="roundRect">
            <a:avLst>
              <a:gd name="adj" fmla="val 27907"/>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8" name="Shape 14"/>
          <p:cNvSpPr/>
          <p:nvPr/>
        </p:nvSpPr>
        <p:spPr>
          <a:xfrm>
            <a:off x="3756779" y="5486885"/>
            <a:ext cx="510302" cy="510302"/>
          </a:xfrm>
          <a:prstGeom prst="roundRect">
            <a:avLst>
              <a:gd name="adj" fmla="val 179188"/>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pic>
        <p:nvPicPr>
          <p:cNvPr id="19"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9893" y="5639880"/>
            <a:ext cx="204073" cy="204073"/>
          </a:xfrm>
          <a:prstGeom prst="rect">
            <a:avLst/>
          </a:prstGeom>
        </p:spPr>
      </p:pic>
      <p:sp>
        <p:nvSpPr>
          <p:cNvPr id="20" name="Text 15"/>
          <p:cNvSpPr/>
          <p:nvPr/>
        </p:nvSpPr>
        <p:spPr>
          <a:xfrm>
            <a:off x="986671" y="6167327"/>
            <a:ext cx="2857500" cy="265747"/>
          </a:xfrm>
          <a:prstGeom prst="rect">
            <a:avLst/>
          </a:prstGeom>
          <a:noFill/>
          <a:ln/>
        </p:spPr>
        <p:txBody>
          <a:bodyPr wrap="none" lIns="0" tIns="0" rIns="0" bIns="0" rtlCol="0" anchor="t"/>
          <a:lstStyle/>
          <a:p>
            <a:pPr marL="0" indent="0" algn="l">
              <a:lnSpc>
                <a:spcPts val="2050"/>
              </a:lnSpc>
              <a:buNone/>
            </a:pPr>
            <a:r>
              <a:rPr lang="en-US" sz="20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Hạ tầng công nghệ thông tin</a:t>
            </a:r>
            <a:endParaRPr lang="en-US" sz="20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1" name="Text 16"/>
          <p:cNvSpPr/>
          <p:nvPr/>
        </p:nvSpPr>
        <p:spPr>
          <a:xfrm>
            <a:off x="986671" y="6535111"/>
            <a:ext cx="6050637" cy="544354"/>
          </a:xfrm>
          <a:prstGeom prst="rect">
            <a:avLst/>
          </a:prstGeom>
          <a:noFill/>
          <a:ln/>
        </p:spPr>
        <p:txBody>
          <a:bodyPr wrap="square" lIns="0" tIns="0" rIns="0" bIns="0" rtlCol="0" anchor="t"/>
          <a:lstStyle/>
          <a:p>
            <a:pPr marL="0" indent="0" algn="l">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Hạ tầng công nghệ thông tin phục vụ giải quyết TTHC ở nhiều nơi chưa đồng bộ, chưa liên thông, còn tồn tại "điểm nghẽn", đặc biệt ở các địa bàn đông dân cư.</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2" name="Shape 17"/>
          <p:cNvSpPr/>
          <p:nvPr/>
        </p:nvSpPr>
        <p:spPr>
          <a:xfrm>
            <a:off x="7400211" y="5742036"/>
            <a:ext cx="6436400" cy="1802487"/>
          </a:xfrm>
          <a:prstGeom prst="roundRect">
            <a:avLst>
              <a:gd name="adj" fmla="val 6088"/>
            </a:avLst>
          </a:prstGeom>
          <a:solidFill>
            <a:srgbClr val="FBFCFE"/>
          </a:solidFill>
          <a:ln>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23" name="Shape 18"/>
          <p:cNvSpPr/>
          <p:nvPr/>
        </p:nvSpPr>
        <p:spPr>
          <a:xfrm>
            <a:off x="7400211" y="5719176"/>
            <a:ext cx="6436400" cy="91440"/>
          </a:xfrm>
          <a:prstGeom prst="roundRect">
            <a:avLst>
              <a:gd name="adj" fmla="val 27907"/>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24" name="Shape 19"/>
          <p:cNvSpPr/>
          <p:nvPr/>
        </p:nvSpPr>
        <p:spPr>
          <a:xfrm>
            <a:off x="10363200" y="5486885"/>
            <a:ext cx="510302" cy="510302"/>
          </a:xfrm>
          <a:prstGeom prst="roundRect">
            <a:avLst>
              <a:gd name="adj" fmla="val 179188"/>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pic>
        <p:nvPicPr>
          <p:cNvPr id="25"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16314" y="5639880"/>
            <a:ext cx="204073" cy="204073"/>
          </a:xfrm>
          <a:prstGeom prst="rect">
            <a:avLst/>
          </a:prstGeom>
        </p:spPr>
      </p:pic>
      <p:sp>
        <p:nvSpPr>
          <p:cNvPr id="26" name="Text 20"/>
          <p:cNvSpPr/>
          <p:nvPr/>
        </p:nvSpPr>
        <p:spPr>
          <a:xfrm>
            <a:off x="7593092" y="6167327"/>
            <a:ext cx="5022294" cy="265747"/>
          </a:xfrm>
          <a:prstGeom prst="rect">
            <a:avLst/>
          </a:prstGeom>
          <a:noFill/>
          <a:ln/>
        </p:spPr>
        <p:txBody>
          <a:bodyPr wrap="none" lIns="0" tIns="0" rIns="0" bIns="0" rtlCol="0" anchor="t"/>
          <a:lstStyle/>
          <a:p>
            <a:pPr marL="0" indent="0" algn="l">
              <a:lnSpc>
                <a:spcPts val="2050"/>
              </a:lnSpc>
              <a:buNone/>
            </a:pPr>
            <a:r>
              <a:rPr lang="en-US" sz="20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Giải quyết chế độ, chính sách cho cán bộ nghỉ việc</a:t>
            </a:r>
            <a:endParaRPr lang="en-US" sz="20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7" name="Text 21"/>
          <p:cNvSpPr/>
          <p:nvPr/>
        </p:nvSpPr>
        <p:spPr>
          <a:xfrm>
            <a:off x="7593092" y="6535111"/>
            <a:ext cx="6050637" cy="816531"/>
          </a:xfrm>
          <a:prstGeom prst="rect">
            <a:avLst/>
          </a:prstGeom>
          <a:noFill/>
          <a:ln/>
        </p:spPr>
        <p:txBody>
          <a:bodyPr wrap="square" lIns="0" tIns="0" rIns="0" bIns="0" rtlCol="0" anchor="t"/>
          <a:lstStyle/>
          <a:p>
            <a:pPr marL="0" indent="0" algn="l">
              <a:lnSpc>
                <a:spcPts val="21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Việc giải quyết chế độ, chính sách cho cán bộ, công chức, viên chức nghỉ việc, thôi việc theo các Nghị định số 178/2024/NĐ-CP và 67/2025/NĐ-CP ở một số nơi còn chậm trễ.</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 6">
    <p:spTree>
      <p:nvGrpSpPr>
        <p:cNvPr id="1" name=""/>
        <p:cNvGrpSpPr/>
        <p:nvPr/>
      </p:nvGrpSpPr>
      <p:grpSpPr>
        <a:xfrm>
          <a:off x="0" y="0"/>
          <a:ext cx="0" cy="0"/>
          <a:chOff x="0" y="0"/>
          <a:chExt cx="0" cy="0"/>
        </a:xfrm>
      </p:grpSpPr>
      <p:sp>
        <p:nvSpPr>
          <p:cNvPr id="2" name="Text 0"/>
          <p:cNvSpPr/>
          <p:nvPr/>
        </p:nvSpPr>
        <p:spPr>
          <a:xfrm>
            <a:off x="793790" y="931902"/>
            <a:ext cx="9011007" cy="496133"/>
          </a:xfrm>
          <a:prstGeom prst="rect">
            <a:avLst/>
          </a:prstGeom>
          <a:noFill/>
          <a:ln/>
        </p:spPr>
        <p:txBody>
          <a:bodyPr wrap="none" lIns="0" tIns="0" rIns="0" bIns="0" rtlCol="0" anchor="t"/>
          <a:lstStyle/>
          <a:p>
            <a:pPr marL="0" indent="0" algn="l">
              <a:lnSpc>
                <a:spcPts val="3900"/>
              </a:lnSpc>
              <a:buNone/>
            </a:pPr>
            <a:r>
              <a:rPr lang="en-US" sz="310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Hai "Điểm Nghẽn" Lớn và Hai "Vấn đề" cần lưu ý</a:t>
            </a:r>
            <a:endParaRPr lang="en-US" sz="31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Shape 1"/>
          <p:cNvSpPr/>
          <p:nvPr/>
        </p:nvSpPr>
        <p:spPr>
          <a:xfrm>
            <a:off x="793790" y="1657589"/>
            <a:ext cx="6441996" cy="1429822"/>
          </a:xfrm>
          <a:prstGeom prst="roundRect">
            <a:avLst>
              <a:gd name="adj" fmla="val 7674"/>
            </a:avLst>
          </a:prstGeom>
          <a:solidFill>
            <a:srgbClr val="FBFCFE"/>
          </a:solidFill>
          <a:ln>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93790" y="1634729"/>
            <a:ext cx="6441996" cy="91440"/>
          </a:xfrm>
          <a:prstGeom prst="roundRect">
            <a:avLst>
              <a:gd name="adj" fmla="val 26046"/>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5" name="Shape 3"/>
          <p:cNvSpPr/>
          <p:nvPr/>
        </p:nvSpPr>
        <p:spPr>
          <a:xfrm>
            <a:off x="3794247" y="1419973"/>
            <a:ext cx="476250" cy="476250"/>
          </a:xfrm>
          <a:prstGeom prst="roundRect">
            <a:avLst>
              <a:gd name="adj" fmla="val 192000"/>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3972292" y="1503357"/>
            <a:ext cx="190500" cy="238125"/>
          </a:xfrm>
          <a:prstGeom prst="rect">
            <a:avLst/>
          </a:prstGeom>
          <a:noFill/>
          <a:ln/>
        </p:spPr>
        <p:txBody>
          <a:bodyPr wrap="none" lIns="0" tIns="0" rIns="0" bIns="0" rtlCol="0" anchor="t"/>
          <a:lstStyle/>
          <a:p>
            <a:pPr marL="0" indent="0" algn="l">
              <a:lnSpc>
                <a:spcPts val="2400"/>
              </a:lnSpc>
              <a:buNone/>
            </a:pPr>
            <a:r>
              <a:rPr lang="en-US" dirty="0">
                <a:solidFill>
                  <a:srgbClr val="FFFFFF"/>
                </a:solidFill>
                <a:latin typeface="Noto Serif" panose="02020600060500020200" pitchFamily="18" charset="0"/>
                <a:ea typeface="Noto Serif" panose="02020600060500020200" pitchFamily="18" charset="0"/>
                <a:cs typeface="Noto Serif" panose="02020600060500020200" pitchFamily="18" charset="0"/>
              </a:rPr>
              <a:t>1</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5"/>
          <p:cNvSpPr/>
          <p:nvPr/>
        </p:nvSpPr>
        <p:spPr>
          <a:xfrm>
            <a:off x="975360" y="2054424"/>
            <a:ext cx="1984653" cy="248007"/>
          </a:xfrm>
          <a:prstGeom prst="rect">
            <a:avLst/>
          </a:prstGeom>
          <a:noFill/>
          <a:ln/>
        </p:spPr>
        <p:txBody>
          <a:bodyPr wrap="none" lIns="0" tIns="0" rIns="0" bIns="0" rtlCol="0" anchor="t"/>
          <a:lstStyle/>
          <a:p>
            <a:pPr marL="0" indent="0" algn="l">
              <a:lnSpc>
                <a:spcPts val="19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Điểm nghẽn 1</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975360" y="2397681"/>
            <a:ext cx="6078855" cy="254079"/>
          </a:xfrm>
          <a:prstGeom prst="rect">
            <a:avLst/>
          </a:prstGeom>
          <a:noFill/>
          <a:ln/>
        </p:spPr>
        <p:txBody>
          <a:bodyPr wrap="square" lIns="0" tIns="0" rIns="0" bIns="0" rtlCol="0" anchor="t"/>
          <a:lstStyle/>
          <a:p>
            <a:pPr>
              <a:lnSpc>
                <a:spcPts val="2000"/>
              </a:lnSpc>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Một số hệ thống bộ ngành lỗi, quá tải, hoạt động thiếu ổn định, chậm phản hồi.</a:t>
            </a:r>
          </a:p>
        </p:txBody>
      </p:sp>
      <p:sp>
        <p:nvSpPr>
          <p:cNvPr id="9" name="Shape 7"/>
          <p:cNvSpPr/>
          <p:nvPr/>
        </p:nvSpPr>
        <p:spPr>
          <a:xfrm>
            <a:off x="7394496" y="1657589"/>
            <a:ext cx="6442115" cy="1429822"/>
          </a:xfrm>
          <a:prstGeom prst="roundRect">
            <a:avLst>
              <a:gd name="adj" fmla="val 7674"/>
            </a:avLst>
          </a:prstGeom>
          <a:solidFill>
            <a:srgbClr val="FBFCFE"/>
          </a:solidFill>
          <a:ln>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8"/>
          <p:cNvSpPr/>
          <p:nvPr/>
        </p:nvSpPr>
        <p:spPr>
          <a:xfrm>
            <a:off x="7394496" y="1634729"/>
            <a:ext cx="6442115" cy="91440"/>
          </a:xfrm>
          <a:prstGeom prst="roundRect">
            <a:avLst>
              <a:gd name="adj" fmla="val 26046"/>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Shape 9"/>
          <p:cNvSpPr/>
          <p:nvPr/>
        </p:nvSpPr>
        <p:spPr>
          <a:xfrm>
            <a:off x="10394953" y="1419973"/>
            <a:ext cx="476250" cy="476250"/>
          </a:xfrm>
          <a:prstGeom prst="roundRect">
            <a:avLst>
              <a:gd name="adj" fmla="val 192000"/>
            </a:avLst>
          </a:prstGeom>
          <a:solidFill>
            <a:srgbClr val="E04F00"/>
          </a:solidFill>
          <a:ln/>
        </p:spPr>
        <p:txBody>
          <a:bodyPr/>
          <a:lstStyle/>
          <a:p>
            <a:endParaRPr lang="en-US">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10572998" y="1503357"/>
            <a:ext cx="190500" cy="238125"/>
          </a:xfrm>
          <a:prstGeom prst="rect">
            <a:avLst/>
          </a:prstGeom>
          <a:noFill/>
          <a:ln/>
        </p:spPr>
        <p:txBody>
          <a:bodyPr wrap="none" lIns="0" tIns="0" rIns="0" bIns="0" rtlCol="0" anchor="t"/>
          <a:lstStyle/>
          <a:p>
            <a:pPr marL="0" indent="0" algn="l">
              <a:lnSpc>
                <a:spcPts val="2400"/>
              </a:lnSpc>
              <a:buNone/>
            </a:pPr>
            <a:r>
              <a:rPr lang="en-US" dirty="0">
                <a:solidFill>
                  <a:srgbClr val="FFFFFF"/>
                </a:solidFill>
                <a:latin typeface="Noto Serif" panose="02020600060500020200" pitchFamily="18" charset="0"/>
                <a:ea typeface="Noto Serif" panose="02020600060500020200" pitchFamily="18" charset="0"/>
                <a:cs typeface="Noto Serif" panose="02020600060500020200" pitchFamily="18" charset="0"/>
              </a:rPr>
              <a:t>2</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Text 11"/>
          <p:cNvSpPr/>
          <p:nvPr/>
        </p:nvSpPr>
        <p:spPr>
          <a:xfrm>
            <a:off x="7576066" y="2054424"/>
            <a:ext cx="1984653" cy="248007"/>
          </a:xfrm>
          <a:prstGeom prst="rect">
            <a:avLst/>
          </a:prstGeom>
          <a:noFill/>
          <a:ln/>
        </p:spPr>
        <p:txBody>
          <a:bodyPr wrap="none" lIns="0" tIns="0" rIns="0" bIns="0" rtlCol="0" anchor="t"/>
          <a:lstStyle/>
          <a:p>
            <a:pPr marL="0" indent="0" algn="l">
              <a:lnSpc>
                <a:spcPts val="1950"/>
              </a:lnSpc>
              <a:buNone/>
            </a:pPr>
            <a:r>
              <a:rPr lang="en-US"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Điểm nghẽn 2</a:t>
            </a:r>
            <a:endParaRPr lang="en-US"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 12"/>
          <p:cNvSpPr/>
          <p:nvPr/>
        </p:nvSpPr>
        <p:spPr>
          <a:xfrm>
            <a:off x="7576066" y="2397681"/>
            <a:ext cx="6078974" cy="508159"/>
          </a:xfrm>
          <a:prstGeom prst="rect">
            <a:avLst/>
          </a:prstGeom>
          <a:noFill/>
          <a:ln/>
        </p:spPr>
        <p:txBody>
          <a:bodyPr wrap="square" lIns="0" tIns="0" rIns="0" bIns="0" rtlCol="0" anchor="t"/>
          <a:lstStyle/>
          <a:p>
            <a:pPr marL="0" indent="0" algn="just">
              <a:lnSpc>
                <a:spcPts val="20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Một số hệ thống bộ ngành chưa kết nối, liên thông với Hệ thống thông tin Giải quyết TTHC cấp tỉnh.</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Shape 13"/>
          <p:cNvSpPr/>
          <p:nvPr/>
        </p:nvSpPr>
        <p:spPr>
          <a:xfrm>
            <a:off x="793790" y="3182661"/>
            <a:ext cx="6441996" cy="4730416"/>
          </a:xfrm>
          <a:prstGeom prst="roundRect">
            <a:avLst>
              <a:gd name="adj" fmla="val 2899"/>
            </a:avLst>
          </a:prstGeom>
          <a:solidFill>
            <a:srgbClr val="FBFCFE"/>
          </a:solidFill>
          <a:ln w="22860">
            <a:solidFill>
              <a:srgbClr val="CFD2D8"/>
            </a:solidFill>
            <a:prstDash val="solid"/>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6" name="Shape 14"/>
          <p:cNvSpPr/>
          <p:nvPr/>
        </p:nvSpPr>
        <p:spPr>
          <a:xfrm>
            <a:off x="770930" y="3182661"/>
            <a:ext cx="109844" cy="4730416"/>
          </a:xfrm>
          <a:prstGeom prst="roundRect">
            <a:avLst>
              <a:gd name="adj" fmla="val 26046"/>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17" name="Text 15"/>
          <p:cNvSpPr/>
          <p:nvPr/>
        </p:nvSpPr>
        <p:spPr>
          <a:xfrm>
            <a:off x="1043940" y="3556277"/>
            <a:ext cx="3421023" cy="297656"/>
          </a:xfrm>
          <a:prstGeom prst="rect">
            <a:avLst/>
          </a:prstGeom>
          <a:noFill/>
          <a:ln/>
        </p:spPr>
        <p:txBody>
          <a:bodyPr wrap="none" lIns="0" tIns="0" rIns="0" bIns="0" rtlCol="0" anchor="t"/>
          <a:lstStyle/>
          <a:p>
            <a:pPr marL="0" indent="0" algn="l">
              <a:lnSpc>
                <a:spcPts val="2300"/>
              </a:lnSpc>
              <a:buNone/>
            </a:pPr>
            <a:r>
              <a:rPr lang="en-US" sz="24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Vấn đề về tiến độ Số hóa Hồ sơ</a:t>
            </a:r>
            <a:endParaRPr lang="en-US" sz="24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8" name="Text 16"/>
          <p:cNvSpPr/>
          <p:nvPr/>
        </p:nvSpPr>
        <p:spPr>
          <a:xfrm>
            <a:off x="1043940" y="3977496"/>
            <a:ext cx="6010275" cy="1270397"/>
          </a:xfrm>
          <a:prstGeom prst="rect">
            <a:avLst/>
          </a:prstGeom>
          <a:noFill/>
          <a:ln/>
        </p:spPr>
        <p:txBody>
          <a:bodyPr wrap="square" lIns="0" tIns="0" rIns="0" bIns="0" rtlCol="0" anchor="t"/>
          <a:lstStyle/>
          <a:p>
            <a:pPr marL="0" indent="0" algn="just">
              <a:lnSpc>
                <a:spcPct val="1200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Văn phòng Trung ương Đảng yêu cầu đến ngày 31/12/2025 đạt 30% số hồ sơ, tài liệu cần số hóa. Mặc dù tiến độ số hóa cơ bản đáp ứng yêu cầu, nhưng cần tăng tốc về số lượng và đặc biệt quan tâm đến chất lượng. Nhiều kết quả TTHC được số hóa nhưng chưa được ký số đúng quy định (sử dụng chữ ký số cũ hoặc scan bản giấy có dấu mà không ký số).</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9" name="Shape 17"/>
          <p:cNvSpPr/>
          <p:nvPr/>
        </p:nvSpPr>
        <p:spPr>
          <a:xfrm>
            <a:off x="7394496" y="3182661"/>
            <a:ext cx="6442115" cy="4730416"/>
          </a:xfrm>
          <a:prstGeom prst="roundRect">
            <a:avLst>
              <a:gd name="adj" fmla="val 2899"/>
            </a:avLst>
          </a:prstGeom>
          <a:solidFill>
            <a:srgbClr val="FBFCFE"/>
          </a:solidFill>
          <a:ln w="22860">
            <a:solidFill>
              <a:srgbClr val="CFD2D8"/>
            </a:solidFill>
            <a:prstDash val="solid"/>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20" name="Shape 18"/>
          <p:cNvSpPr/>
          <p:nvPr/>
        </p:nvSpPr>
        <p:spPr>
          <a:xfrm>
            <a:off x="7371636" y="3182661"/>
            <a:ext cx="109844" cy="4730416"/>
          </a:xfrm>
          <a:prstGeom prst="roundRect">
            <a:avLst>
              <a:gd name="adj" fmla="val 26046"/>
            </a:avLst>
          </a:prstGeom>
          <a:solidFill>
            <a:srgbClr val="E04F00"/>
          </a:solidFill>
          <a:ln/>
        </p:spPr>
        <p:txBody>
          <a:bodyPr/>
          <a:lstStyle/>
          <a:p>
            <a:endParaRPr lang="en-US" sz="2400">
              <a:latin typeface="Noto Serif" panose="02020600060500020200" pitchFamily="18" charset="0"/>
              <a:ea typeface="Noto Serif" panose="02020600060500020200" pitchFamily="18" charset="0"/>
              <a:cs typeface="Noto Serif" panose="02020600060500020200" pitchFamily="18" charset="0"/>
            </a:endParaRPr>
          </a:p>
        </p:txBody>
      </p:sp>
      <p:sp>
        <p:nvSpPr>
          <p:cNvPr id="21" name="Text 19"/>
          <p:cNvSpPr/>
          <p:nvPr/>
        </p:nvSpPr>
        <p:spPr>
          <a:xfrm>
            <a:off x="7598926" y="3415666"/>
            <a:ext cx="6010394" cy="595313"/>
          </a:xfrm>
          <a:prstGeom prst="rect">
            <a:avLst/>
          </a:prstGeom>
          <a:noFill/>
          <a:ln/>
        </p:spPr>
        <p:txBody>
          <a:bodyPr wrap="square" lIns="0" tIns="0" rIns="0" bIns="0" rtlCol="0" anchor="t"/>
          <a:lstStyle/>
          <a:p>
            <a:pPr marL="0" indent="0" algn="l">
              <a:lnSpc>
                <a:spcPts val="2300"/>
              </a:lnSpc>
              <a:buNone/>
            </a:pPr>
            <a:r>
              <a:rPr lang="en-US" sz="24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Vấn đề chưa đảm bảo người dân chỉ nhập dữ liệu 1 lần</a:t>
            </a:r>
            <a:endParaRPr lang="en-US" sz="24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22" name="Text 20"/>
          <p:cNvSpPr/>
          <p:nvPr/>
        </p:nvSpPr>
        <p:spPr>
          <a:xfrm>
            <a:off x="7644646" y="4138649"/>
            <a:ext cx="6010394" cy="762238"/>
          </a:xfrm>
          <a:prstGeom prst="rect">
            <a:avLst/>
          </a:prstGeom>
          <a:noFill/>
          <a:ln/>
        </p:spPr>
        <p:txBody>
          <a:bodyPr wrap="square" lIns="0" tIns="0" rIns="0" bIns="0" rtlCol="0" anchor="t"/>
          <a:lstStyle/>
          <a:p>
            <a:pPr marL="0" indent="0" algn="just">
              <a:lnSpc>
                <a:spcPts val="20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Để cắt giảm thành phần hồ sơ, tối ưu quy trình TTHC, bắt buộc phải có dữ liệu. Dữ liệu phải được tạo lập, hình thành các cơ sở dữ liệu đảm bảo "đúng – đủ - sạch – sống", và kết nối, chia sẻ để "thống nhất – dùng chung".</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3" name="Text 21"/>
          <p:cNvSpPr/>
          <p:nvPr/>
        </p:nvSpPr>
        <p:spPr>
          <a:xfrm>
            <a:off x="7610356" y="5166750"/>
            <a:ext cx="6010394" cy="762238"/>
          </a:xfrm>
          <a:prstGeom prst="rect">
            <a:avLst/>
          </a:prstGeom>
          <a:noFill/>
          <a:ln/>
        </p:spPr>
        <p:txBody>
          <a:bodyPr wrap="square" lIns="0" tIns="0" rIns="0" bIns="0" rtlCol="0" anchor="t"/>
          <a:lstStyle/>
          <a:p>
            <a:pPr marL="0" indent="0" algn="just">
              <a:lnSpc>
                <a:spcPts val="20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Việc đảm bảo người dân, doanh nghiệp chỉ phải nhập dữ liệu một lần khi thực hiện TTHC sẽ tiết kiệm thời gian, chi phí; tối ưu hóa quy trình; nâng cao chất lượng dịch vụ công; tăng tính liên kết, chia sẻ dữ liệu; thúc đẩy minh bạch, hạn chế nhũng nhiễu.</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4" name="Text 22"/>
          <p:cNvSpPr/>
          <p:nvPr/>
        </p:nvSpPr>
        <p:spPr>
          <a:xfrm>
            <a:off x="7610296" y="6537962"/>
            <a:ext cx="6010394" cy="1016318"/>
          </a:xfrm>
          <a:prstGeom prst="rect">
            <a:avLst/>
          </a:prstGeom>
          <a:noFill/>
          <a:ln/>
        </p:spPr>
        <p:txBody>
          <a:bodyPr wrap="square" lIns="0" tIns="0" rIns="0" bIns="0" rtlCol="0" anchor="t"/>
          <a:lstStyle/>
          <a:p>
            <a:pPr marL="0" indent="0" algn="just">
              <a:lnSpc>
                <a:spcPts val="20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Để đạt được điều này, cần có một bộ Dữ liệu đặc tả thống nhất (metadata), Dữ liệu danh mục dùng chung và Mô hình dữ liệu tổng thể (data model, data reference model). Hệ thống của cơ quan nhà nước phải có khả năng "lục tìm" và "trả lời" xem dữ liệu đã có hay chưa khi người dân cung cấp.</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name="Slide 7">
    <p:spTree>
      <p:nvGrpSpPr>
        <p:cNvPr id="1" name=""/>
        <p:cNvGrpSpPr/>
        <p:nvPr/>
      </p:nvGrpSpPr>
      <p:grpSpPr>
        <a:xfrm>
          <a:off x="0" y="0"/>
          <a:ext cx="0" cy="0"/>
          <a:chOff x="0" y="0"/>
          <a:chExt cx="0" cy="0"/>
        </a:xfrm>
      </p:grpSpPr>
      <p:sp>
        <p:nvSpPr>
          <p:cNvPr id="2" name="Text 0"/>
          <p:cNvSpPr/>
          <p:nvPr/>
        </p:nvSpPr>
        <p:spPr>
          <a:xfrm>
            <a:off x="793790" y="685086"/>
            <a:ext cx="13042821" cy="1204913"/>
          </a:xfrm>
          <a:prstGeom prst="rect">
            <a:avLst/>
          </a:prstGeom>
          <a:noFill/>
          <a:ln/>
        </p:spPr>
        <p:txBody>
          <a:bodyPr wrap="square" lIns="0" tIns="0" rIns="0" bIns="0" rtlCol="0" anchor="t"/>
          <a:lstStyle/>
          <a:p>
            <a:pPr marL="0" indent="0" algn="l">
              <a:lnSpc>
                <a:spcPts val="4700"/>
              </a:lnSpc>
              <a:buNone/>
            </a:pPr>
            <a:r>
              <a:rPr lang="en-US" sz="3750" b="1" dirty="0">
                <a:solidFill>
                  <a:srgbClr val="CC4900"/>
                </a:solidFill>
                <a:latin typeface="Noto Serif" panose="02020600060500020200" pitchFamily="18" charset="0"/>
                <a:ea typeface="Noto Serif" panose="02020600060500020200" pitchFamily="18" charset="0"/>
                <a:cs typeface="Noto Serif" panose="02020600060500020200" pitchFamily="18" charset="0"/>
              </a:rPr>
              <a:t>Giải Quyết "Vấn Đề": Kiến Trúc Dữ Liệu Quốc Gia và Khung Quản Trị Dữ Liệu</a:t>
            </a:r>
            <a:endParaRPr lang="en-US" sz="375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3" name="Text 1"/>
          <p:cNvSpPr/>
          <p:nvPr/>
        </p:nvSpPr>
        <p:spPr>
          <a:xfrm>
            <a:off x="793789" y="2117262"/>
            <a:ext cx="13042821" cy="616744"/>
          </a:xfrm>
          <a:prstGeom prst="rect">
            <a:avLst/>
          </a:prstGeom>
          <a:noFill/>
          <a:ln/>
        </p:spPr>
        <p:txBody>
          <a:bodyPr wrap="square" lIns="0" tIns="0" rIns="0" bIns="0" rtlCol="0" anchor="t"/>
          <a:lstStyle/>
          <a:p>
            <a:pPr marL="0" indent="0" algn="just">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Để giải quyết vấn đề cốt lõi về dữ liệu và mục tiêu "người dân chỉ phải nhập dữ liệu một lần", Chính phủ đã và đang triển khai nhiều giải pháp quan trọng. Đặc biệt, việc xây dựng và ban hành Khung kiến trúc dữ liệu quốc gia là một bước tiến mang tính chiến lược.</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4" name="Shape 2"/>
          <p:cNvSpPr/>
          <p:nvPr/>
        </p:nvSpPr>
        <p:spPr>
          <a:xfrm>
            <a:off x="793789" y="2950818"/>
            <a:ext cx="433745" cy="433745"/>
          </a:xfrm>
          <a:prstGeom prst="roundRect">
            <a:avLst>
              <a:gd name="adj" fmla="val 6668"/>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5" name="Text 3"/>
          <p:cNvSpPr/>
          <p:nvPr/>
        </p:nvSpPr>
        <p:spPr>
          <a:xfrm>
            <a:off x="1476494" y="3017017"/>
            <a:ext cx="2409944" cy="301228"/>
          </a:xfrm>
          <a:prstGeom prst="rect">
            <a:avLst/>
          </a:prstGeom>
          <a:noFill/>
          <a:ln/>
        </p:spPr>
        <p:txBody>
          <a:bodyPr wrap="none" lIns="0" tIns="0" rIns="0" bIns="0" rtlCol="0" anchor="t"/>
          <a:lstStyle/>
          <a:p>
            <a:pPr marL="0" indent="0" algn="just">
              <a:lnSpc>
                <a:spcPts val="2350"/>
              </a:lnSpc>
              <a:buNone/>
            </a:pPr>
            <a:r>
              <a:rPr lang="en-US" sz="20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Nỗ lực từ Chính phủ:</a:t>
            </a:r>
            <a:endParaRPr lang="en-US" sz="20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 4"/>
          <p:cNvSpPr/>
          <p:nvPr/>
        </p:nvSpPr>
        <p:spPr>
          <a:xfrm>
            <a:off x="1420296" y="3433855"/>
            <a:ext cx="5774412" cy="1541859"/>
          </a:xfrm>
          <a:prstGeom prst="rect">
            <a:avLst/>
          </a:prstGeom>
          <a:noFill/>
          <a:ln/>
        </p:spPr>
        <p:txBody>
          <a:bodyPr wrap="square" lIns="0" tIns="0" rIns="0" bIns="0" rtlCol="0" anchor="t"/>
          <a:lstStyle/>
          <a:p>
            <a:pPr marL="0" indent="0" algn="just">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Chính phủ đã ban hành nhiều văn bản quan trọng như Quyết định số 468/QĐ-TTg, Quyết định số 942/QĐ-TTg, Nghị định số 42/2022/NĐ-CP, định hướng người dân chỉ cung cấp thông tin, giấy tờ một lần và phát triển dịch vụ công trực tuyến dựa trên nhu cầu người dân.</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7" name="Shape 5"/>
          <p:cNvSpPr/>
          <p:nvPr/>
        </p:nvSpPr>
        <p:spPr>
          <a:xfrm>
            <a:off x="7435690" y="2950818"/>
            <a:ext cx="433745" cy="433745"/>
          </a:xfrm>
          <a:prstGeom prst="roundRect">
            <a:avLst>
              <a:gd name="adj" fmla="val 6668"/>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 6"/>
          <p:cNvSpPr/>
          <p:nvPr/>
        </p:nvSpPr>
        <p:spPr>
          <a:xfrm>
            <a:off x="8118395" y="3017017"/>
            <a:ext cx="3370540" cy="301228"/>
          </a:xfrm>
          <a:prstGeom prst="rect">
            <a:avLst/>
          </a:prstGeom>
          <a:noFill/>
          <a:ln/>
        </p:spPr>
        <p:txBody>
          <a:bodyPr wrap="none" lIns="0" tIns="0" rIns="0" bIns="0" rtlCol="0" anchor="t"/>
          <a:lstStyle/>
          <a:p>
            <a:pPr marL="0" indent="0" algn="just">
              <a:lnSpc>
                <a:spcPts val="2350"/>
              </a:lnSpc>
              <a:buNone/>
            </a:pPr>
            <a:r>
              <a:rPr lang="en-US" sz="20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Yêu cầu về chuẩn hóa dữ liệu:</a:t>
            </a:r>
            <a:endParaRPr lang="en-US" sz="20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9" name="Text 7"/>
          <p:cNvSpPr/>
          <p:nvPr/>
        </p:nvSpPr>
        <p:spPr>
          <a:xfrm>
            <a:off x="8062197" y="3433855"/>
            <a:ext cx="5774412" cy="1233487"/>
          </a:xfrm>
          <a:prstGeom prst="rect">
            <a:avLst/>
          </a:prstGeom>
          <a:noFill/>
          <a:ln/>
        </p:spPr>
        <p:txBody>
          <a:bodyPr wrap="square" lIns="0" tIns="0" rIns="0" bIns="0" rtlCol="0" anchor="t"/>
          <a:lstStyle/>
          <a:p>
            <a:pPr marL="0" indent="0" algn="just">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Để hệ thống có thể "lục tìm" và "trả lời" dữ liệu đã có hay chưa, cần thiết phải có Dữ liệu đặc tả thống nhất (metadata), Dữ liệu danh mục dùng chung và Mô hình dữ liệu tổng thể (data model, data reference model).</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0" name="Shape 8"/>
          <p:cNvSpPr/>
          <p:nvPr/>
        </p:nvSpPr>
        <p:spPr>
          <a:xfrm>
            <a:off x="793789" y="5361238"/>
            <a:ext cx="433745" cy="433745"/>
          </a:xfrm>
          <a:prstGeom prst="roundRect">
            <a:avLst>
              <a:gd name="adj" fmla="val 6668"/>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1" name="Text 9"/>
          <p:cNvSpPr/>
          <p:nvPr/>
        </p:nvSpPr>
        <p:spPr>
          <a:xfrm>
            <a:off x="1420296" y="5427437"/>
            <a:ext cx="3756303" cy="301228"/>
          </a:xfrm>
          <a:prstGeom prst="rect">
            <a:avLst/>
          </a:prstGeom>
          <a:noFill/>
          <a:ln/>
        </p:spPr>
        <p:txBody>
          <a:bodyPr wrap="none" lIns="0" tIns="0" rIns="0" bIns="0" rtlCol="0" anchor="t"/>
          <a:lstStyle/>
          <a:p>
            <a:pPr marL="0" indent="0" algn="just">
              <a:lnSpc>
                <a:spcPts val="2350"/>
              </a:lnSpc>
              <a:buNone/>
            </a:pPr>
            <a:r>
              <a:rPr lang="en-US" sz="20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Khung kiến trúc dữ liệu quốc gia:</a:t>
            </a:r>
            <a:endParaRPr lang="en-US" sz="20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 10"/>
          <p:cNvSpPr/>
          <p:nvPr/>
        </p:nvSpPr>
        <p:spPr>
          <a:xfrm>
            <a:off x="1420296" y="5844275"/>
            <a:ext cx="5774412" cy="1541859"/>
          </a:xfrm>
          <a:prstGeom prst="rect">
            <a:avLst/>
          </a:prstGeom>
          <a:noFill/>
          <a:ln/>
        </p:spPr>
        <p:txBody>
          <a:bodyPr wrap="square" lIns="0" tIns="0" rIns="0" bIns="0" rtlCol="0" anchor="t"/>
          <a:lstStyle/>
          <a:p>
            <a:pPr marL="0" indent="0" algn="just">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Thực hiện nhiệm vụ tại Nghị quyết số 214/NQ-CP, Bộ Công an đã tham mưu Thủ tướng Chính phủ ban hành Khung kiến trúc dữ liệu quốc gia, Khung quản trị, quản lý dữ liệu quốc gia, Từ điển dữ liệu dùng chung (Phiên bản 1.0) tại Quyết định số 2439/QĐ-TTg ngày 04/11/2025.</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3" name="Shape 11"/>
          <p:cNvSpPr/>
          <p:nvPr/>
        </p:nvSpPr>
        <p:spPr>
          <a:xfrm>
            <a:off x="7435690" y="5361238"/>
            <a:ext cx="433745" cy="433745"/>
          </a:xfrm>
          <a:prstGeom prst="roundRect">
            <a:avLst>
              <a:gd name="adj" fmla="val 6668"/>
            </a:avLst>
          </a:prstGeom>
          <a:solidFill>
            <a:srgbClr val="E9ECF2"/>
          </a:solidFill>
          <a:ln/>
        </p:spPr>
        <p:txBody>
          <a:bodyPr/>
          <a:lstStyle/>
          <a:p>
            <a:pPr algn="just"/>
            <a:endParaRPr lang="en-US" sz="2000">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 12"/>
          <p:cNvSpPr/>
          <p:nvPr/>
        </p:nvSpPr>
        <p:spPr>
          <a:xfrm>
            <a:off x="8062197" y="5427437"/>
            <a:ext cx="3426738" cy="301228"/>
          </a:xfrm>
          <a:prstGeom prst="rect">
            <a:avLst/>
          </a:prstGeom>
          <a:noFill/>
          <a:ln/>
        </p:spPr>
        <p:txBody>
          <a:bodyPr wrap="none" lIns="0" tIns="0" rIns="0" bIns="0" rtlCol="0" anchor="t"/>
          <a:lstStyle/>
          <a:p>
            <a:pPr marL="0" indent="0" algn="just">
              <a:lnSpc>
                <a:spcPts val="2350"/>
              </a:lnSpc>
              <a:buNone/>
            </a:pPr>
            <a:r>
              <a:rPr lang="en-US" sz="2000" b="1" dirty="0">
                <a:solidFill>
                  <a:srgbClr val="010511"/>
                </a:solidFill>
                <a:latin typeface="Noto Serif" panose="02020600060500020200" pitchFamily="18" charset="0"/>
                <a:ea typeface="Noto Serif" panose="02020600060500020200" pitchFamily="18" charset="0"/>
                <a:cs typeface="Noto Serif" panose="02020600060500020200" pitchFamily="18" charset="0"/>
              </a:rPr>
              <a:t>Mục tiêu của Khung kiến trúc:</a:t>
            </a:r>
            <a:endParaRPr lang="en-US" sz="2000" b="1" dirty="0">
              <a:latin typeface="Noto Serif" panose="02020600060500020200" pitchFamily="18" charset="0"/>
              <a:ea typeface="Noto Serif" panose="02020600060500020200" pitchFamily="18" charset="0"/>
              <a:cs typeface="Noto Serif" panose="02020600060500020200" pitchFamily="18" charset="0"/>
            </a:endParaRPr>
          </a:p>
        </p:txBody>
      </p:sp>
      <p:sp>
        <p:nvSpPr>
          <p:cNvPr id="15" name="Text 13"/>
          <p:cNvSpPr/>
          <p:nvPr/>
        </p:nvSpPr>
        <p:spPr>
          <a:xfrm>
            <a:off x="8062197" y="5844275"/>
            <a:ext cx="5774412" cy="1541859"/>
          </a:xfrm>
          <a:prstGeom prst="rect">
            <a:avLst/>
          </a:prstGeom>
          <a:noFill/>
          <a:ln/>
        </p:spPr>
        <p:txBody>
          <a:bodyPr wrap="square" lIns="0" tIns="0" rIns="0" bIns="0" rtlCol="0" anchor="t"/>
          <a:lstStyle/>
          <a:p>
            <a:pPr marL="0" indent="0" algn="just">
              <a:lnSpc>
                <a:spcPts val="2400"/>
              </a:lnSpc>
              <a:buNone/>
            </a:pPr>
            <a:r>
              <a:rPr lang="en-US" sz="1600" dirty="0">
                <a:solidFill>
                  <a:srgbClr val="010511"/>
                </a:solidFill>
                <a:latin typeface="Noto Serif" panose="02020600060500020200" pitchFamily="18" charset="0"/>
                <a:ea typeface="Noto Serif" panose="02020600060500020200" pitchFamily="18" charset="0"/>
                <a:cs typeface="Noto Serif" panose="02020600060500020200" pitchFamily="18" charset="0"/>
              </a:rPr>
              <a:t>Hệ thống này định hướng tổng thể về cấu trúc, phân tầng, tiêu chuẩn kỹ thuật và mô hình chia sẻ dữ liệu giữa các cơ sở dữ liệu quốc gia, chuyên ngành, địa phương và các hệ thống thông tin của các cơ quan trong hệ thống chính trị, nhằm thống nhất việc xây dựng kiến trúc dữ liệu trên toàn quốc.</a:t>
            </a:r>
            <a:endParaRPr lang="en-US" sz="1600" dirty="0">
              <a:latin typeface="Noto Serif" panose="02020600060500020200" pitchFamily="18" charset="0"/>
              <a:ea typeface="Noto Serif" panose="02020600060500020200" pitchFamily="18" charset="0"/>
              <a:cs typeface="Noto Serif" panose="02020600060500020200"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7118</Words>
  <Application>Microsoft Office PowerPoint</Application>
  <PresentationFormat>Custom</PresentationFormat>
  <Paragraphs>367</Paragraphs>
  <Slides>32</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Roboto Slab</vt:lpstr>
      <vt:lpstr>Times New Roman</vt:lpstr>
      <vt:lpstr>Noto Serif</vt:lpstr>
      <vt:lpstr>Segoe UI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Le Bao Van</cp:lastModifiedBy>
  <cp:revision>2</cp:revision>
  <dcterms:created xsi:type="dcterms:W3CDTF">2025-12-01T09:40:25Z</dcterms:created>
  <dcterms:modified xsi:type="dcterms:W3CDTF">2025-12-01T10:37:47Z</dcterms:modified>
</cp:coreProperties>
</file>